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14" r:id="rId3"/>
    <p:sldId id="341" r:id="rId4"/>
    <p:sldId id="362" r:id="rId5"/>
    <p:sldId id="361" r:id="rId6"/>
    <p:sldId id="363" r:id="rId7"/>
    <p:sldId id="367" r:id="rId8"/>
    <p:sldId id="369" r:id="rId9"/>
    <p:sldId id="364" r:id="rId10"/>
    <p:sldId id="370" r:id="rId11"/>
    <p:sldId id="371" r:id="rId12"/>
    <p:sldId id="372" r:id="rId13"/>
    <p:sldId id="365" r:id="rId14"/>
    <p:sldId id="366" r:id="rId15"/>
    <p:sldId id="360" r:id="rId16"/>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FF00"/>
    <a:srgbClr val="009E4A"/>
    <a:srgbClr val="FFFF24"/>
    <a:srgbClr val="FFED00"/>
    <a:srgbClr val="9EF3C8"/>
    <a:srgbClr val="003DA6"/>
    <a:srgbClr val="E6E7E9"/>
    <a:srgbClr val="D7E7F5"/>
    <a:srgbClr val="0C0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45"/>
    <p:restoredTop sz="95574" autoAdjust="0"/>
  </p:normalViewPr>
  <p:slideViewPr>
    <p:cSldViewPr snapToGrid="0" snapToObjects="1">
      <p:cViewPr varScale="1">
        <p:scale>
          <a:sx n="115" d="100"/>
          <a:sy n="115" d="100"/>
        </p:scale>
        <p:origin x="696"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4630F-AD7F-44A0-85B6-3E155F04ED85}" type="datetimeFigureOut">
              <a:rPr lang="tr-TR" smtClean="0"/>
              <a:t>26.11.2021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CDBD8-EC84-423A-A262-ECC1E922CBC6}" type="slidenum">
              <a:rPr lang="tr-TR" smtClean="0"/>
              <a:t>‹#›</a:t>
            </a:fld>
            <a:endParaRPr lang="tr-TR"/>
          </a:p>
        </p:txBody>
      </p:sp>
    </p:spTree>
    <p:extLst>
      <p:ext uri="{BB962C8B-B14F-4D97-AF65-F5344CB8AC3E}">
        <p14:creationId xmlns:p14="http://schemas.microsoft.com/office/powerpoint/2010/main" val="213835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880F-2CDF-D74B-A450-9BC1E4723979}"/>
              </a:ext>
            </a:extLst>
          </p:cNvPr>
          <p:cNvSpPr>
            <a:spLocks noGrp="1"/>
          </p:cNvSpPr>
          <p:nvPr>
            <p:ph type="ctrTitle"/>
          </p:nvPr>
        </p:nvSpPr>
        <p:spPr>
          <a:xfrm>
            <a:off x="1524000" y="2238476"/>
            <a:ext cx="9144000" cy="1655762"/>
          </a:xfrm>
        </p:spPr>
        <p:txBody>
          <a:bodyPr anchor="b"/>
          <a:lstStyle>
            <a:lvl1pPr algn="ctr">
              <a:defRPr sz="6000">
                <a:solidFill>
                  <a:schemeClr val="bg1"/>
                </a:solidFill>
              </a:defRPr>
            </a:lvl1pPr>
          </a:lstStyle>
          <a:p>
            <a:r>
              <a:rPr lang="en-US" dirty="0"/>
              <a:t>Click to edit Master title style</a:t>
            </a:r>
            <a:endParaRPr lang="en-TR" dirty="0"/>
          </a:p>
        </p:txBody>
      </p:sp>
      <p:sp>
        <p:nvSpPr>
          <p:cNvPr id="3" name="Subtitle 2">
            <a:extLst>
              <a:ext uri="{FF2B5EF4-FFF2-40B4-BE49-F238E27FC236}">
                <a16:creationId xmlns:a16="http://schemas.microsoft.com/office/drawing/2014/main" id="{95AEAD10-2AC0-3B4D-9A72-D7E6840F9BC1}"/>
              </a:ext>
            </a:extLst>
          </p:cNvPr>
          <p:cNvSpPr>
            <a:spLocks noGrp="1"/>
          </p:cNvSpPr>
          <p:nvPr>
            <p:ph type="subTitle" idx="1"/>
          </p:nvPr>
        </p:nvSpPr>
        <p:spPr>
          <a:xfrm>
            <a:off x="1524000" y="3986313"/>
            <a:ext cx="9144000" cy="1655762"/>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TR"/>
          </a:p>
        </p:txBody>
      </p:sp>
      <p:pic>
        <p:nvPicPr>
          <p:cNvPr id="7" name="Picture 6">
            <a:extLst>
              <a:ext uri="{FF2B5EF4-FFF2-40B4-BE49-F238E27FC236}">
                <a16:creationId xmlns:a16="http://schemas.microsoft.com/office/drawing/2014/main" id="{A8CE11F0-A589-8446-95C8-B3EAF878B143}"/>
              </a:ext>
            </a:extLst>
          </p:cNvPr>
          <p:cNvPicPr>
            <a:picLocks noChangeAspect="1"/>
          </p:cNvPicPr>
          <p:nvPr userDrawn="1"/>
        </p:nvPicPr>
        <p:blipFill>
          <a:blip r:embed="rId2"/>
          <a:stretch>
            <a:fillRect/>
          </a:stretch>
        </p:blipFill>
        <p:spPr>
          <a:xfrm>
            <a:off x="5346710" y="518147"/>
            <a:ext cx="1498591" cy="1579677"/>
          </a:xfrm>
          <a:prstGeom prst="rect">
            <a:avLst/>
          </a:prstGeom>
        </p:spPr>
      </p:pic>
    </p:spTree>
    <p:extLst>
      <p:ext uri="{BB962C8B-B14F-4D97-AF65-F5344CB8AC3E}">
        <p14:creationId xmlns:p14="http://schemas.microsoft.com/office/powerpoint/2010/main" val="178228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FFB9-148A-0E4E-9545-82CB0A85D93F}"/>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4D5D1A2A-EEEA-A24E-89DB-056DA08CF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D66B6525-5D7C-5A4B-867D-AF92E710749B}"/>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5" name="Footer Placeholder 4">
            <a:extLst>
              <a:ext uri="{FF2B5EF4-FFF2-40B4-BE49-F238E27FC236}">
                <a16:creationId xmlns:a16="http://schemas.microsoft.com/office/drawing/2014/main" id="{8CFEB333-A957-5942-9835-CDCE1D60C5C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19703FB-7DFF-AB4B-A645-5EFECCFED34D}"/>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52157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3BD0D-3D26-AE4D-A974-32659D6D6DD4}"/>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6455336D-4DFE-6D46-8B7B-28EBDC5F6FC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FA5213C6-214D-3340-B623-35DCD00C1935}"/>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5" name="Footer Placeholder 4">
            <a:extLst>
              <a:ext uri="{FF2B5EF4-FFF2-40B4-BE49-F238E27FC236}">
                <a16:creationId xmlns:a16="http://schemas.microsoft.com/office/drawing/2014/main" id="{DF2E3BDC-AAB8-8B46-851B-504D58950262}"/>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825E35FD-3EB0-E446-9E48-2BE6F0A686C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04581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56B-61B1-694F-BF7E-01FE8BEAB258}"/>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7CD1FD65-E2B4-D943-8EEC-2AEE0E112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3FD479E-32D6-A744-95B1-60E8D7F08FA6}"/>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5" name="Footer Placeholder 4">
            <a:extLst>
              <a:ext uri="{FF2B5EF4-FFF2-40B4-BE49-F238E27FC236}">
                <a16:creationId xmlns:a16="http://schemas.microsoft.com/office/drawing/2014/main" id="{932A62D1-984F-444A-ABF5-DABDE698273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D87BAB5-AD74-994F-8FCD-09D14C0F1862}"/>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8122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FCD-A6E5-D741-B8BB-F2241BDD938E}"/>
              </a:ext>
            </a:extLst>
          </p:cNvPr>
          <p:cNvSpPr>
            <a:spLocks noGrp="1"/>
          </p:cNvSpPr>
          <p:nvPr>
            <p:ph type="title"/>
          </p:nvPr>
        </p:nvSpPr>
        <p:spPr>
          <a:xfrm>
            <a:off x="831851" y="1709746"/>
            <a:ext cx="10515600" cy="2852737"/>
          </a:xfrm>
        </p:spPr>
        <p:txBody>
          <a:bodyPr anchor="b"/>
          <a:lstStyle>
            <a:lvl1pPr>
              <a:defRPr sz="6000">
                <a:solidFill>
                  <a:schemeClr val="bg1"/>
                </a:solidFill>
              </a:defRPr>
            </a:lvl1pPr>
          </a:lstStyle>
          <a:p>
            <a:r>
              <a:rPr lang="en-US" dirty="0"/>
              <a:t>Click to edit Master title style</a:t>
            </a:r>
            <a:endParaRPr lang="en-TR" dirty="0"/>
          </a:p>
        </p:txBody>
      </p:sp>
      <p:sp>
        <p:nvSpPr>
          <p:cNvPr id="3" name="Text Placeholder 2">
            <a:extLst>
              <a:ext uri="{FF2B5EF4-FFF2-40B4-BE49-F238E27FC236}">
                <a16:creationId xmlns:a16="http://schemas.microsoft.com/office/drawing/2014/main" id="{9DBE38FA-021D-9348-9978-AA95D14EBDEF}"/>
              </a:ext>
            </a:extLst>
          </p:cNvPr>
          <p:cNvSpPr>
            <a:spLocks noGrp="1"/>
          </p:cNvSpPr>
          <p:nvPr>
            <p:ph type="body" idx="1"/>
          </p:nvPr>
        </p:nvSpPr>
        <p:spPr>
          <a:xfrm>
            <a:off x="831851" y="4589471"/>
            <a:ext cx="10515600" cy="1500187"/>
          </a:xfrm>
        </p:spPr>
        <p:txBody>
          <a:bodyPr/>
          <a:lstStyle>
            <a:lvl1pPr marL="0" indent="0">
              <a:buNone/>
              <a:defRPr sz="2400">
                <a:solidFill>
                  <a:schemeClr val="accent1">
                    <a:lumMod val="60000"/>
                    <a:lumOff val="40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DFC29D21-378F-5241-83D7-943ACBFC6293}"/>
              </a:ext>
            </a:extLst>
          </p:cNvPr>
          <p:cNvPicPr>
            <a:picLocks noChangeAspect="1"/>
          </p:cNvPicPr>
          <p:nvPr userDrawn="1"/>
        </p:nvPicPr>
        <p:blipFill>
          <a:blip r:embed="rId2"/>
          <a:stretch>
            <a:fillRect/>
          </a:stretch>
        </p:blipFill>
        <p:spPr>
          <a:xfrm>
            <a:off x="9649308" y="578025"/>
            <a:ext cx="1710841" cy="1805082"/>
          </a:xfrm>
          <a:prstGeom prst="rect">
            <a:avLst/>
          </a:prstGeom>
        </p:spPr>
      </p:pic>
    </p:spTree>
    <p:extLst>
      <p:ext uri="{BB962C8B-B14F-4D97-AF65-F5344CB8AC3E}">
        <p14:creationId xmlns:p14="http://schemas.microsoft.com/office/powerpoint/2010/main" val="331345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1361-584E-C646-8E07-14B14602996C}"/>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6B143E6F-DF5D-A945-BE9C-BB634DD1A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A6A0F15E-757C-D946-81DF-846E02E8A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25EE43D4-078A-D24C-A64E-10168F226C2D}"/>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6" name="Footer Placeholder 5">
            <a:extLst>
              <a:ext uri="{FF2B5EF4-FFF2-40B4-BE49-F238E27FC236}">
                <a16:creationId xmlns:a16="http://schemas.microsoft.com/office/drawing/2014/main" id="{2AE9B963-9AEA-D747-916A-B5DFFE34593F}"/>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8FF8889-7193-0643-80FA-5D7D3F3FFBB7}"/>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51330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8703-C9FB-E546-B73F-59C7E8356009}"/>
              </a:ext>
            </a:extLst>
          </p:cNvPr>
          <p:cNvSpPr>
            <a:spLocks noGrp="1"/>
          </p:cNvSpPr>
          <p:nvPr>
            <p:ph type="title"/>
          </p:nvPr>
        </p:nvSpPr>
        <p:spPr>
          <a:xfrm>
            <a:off x="839788" y="365129"/>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74688329-E395-5742-9BF8-8046ADC98A29}"/>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82A32-2C41-274D-8F6D-E3408064499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F0FC2A4-200C-5D4C-A934-9262E7C22DB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CF2FA-D6CC-A54B-BE08-B38A3FE78F2F}"/>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92BC733C-0FB4-404D-A284-5EF031424418}"/>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8" name="Footer Placeholder 7">
            <a:extLst>
              <a:ext uri="{FF2B5EF4-FFF2-40B4-BE49-F238E27FC236}">
                <a16:creationId xmlns:a16="http://schemas.microsoft.com/office/drawing/2014/main" id="{4C2C6C7C-BE20-7547-85E5-A6AF362F2D3C}"/>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DBD0A1B5-953D-C341-8200-6DBAD875B85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5199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E8C25-9E17-AB40-81FC-D03393A2A9D8}"/>
              </a:ext>
            </a:extLst>
          </p:cNvPr>
          <p:cNvSpPr/>
          <p:nvPr userDrawn="1"/>
        </p:nvSpPr>
        <p:spPr>
          <a:xfrm>
            <a:off x="0" y="0"/>
            <a:ext cx="12192000" cy="1021644"/>
          </a:xfrm>
          <a:prstGeom prst="rect">
            <a:avLst/>
          </a:prstGeom>
          <a:solidFill>
            <a:srgbClr val="003D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2" name="Title 1">
            <a:extLst>
              <a:ext uri="{FF2B5EF4-FFF2-40B4-BE49-F238E27FC236}">
                <a16:creationId xmlns:a16="http://schemas.microsoft.com/office/drawing/2014/main" id="{E74B61B8-93F4-2547-8DD8-D2FAEE9F3CEF}"/>
              </a:ext>
            </a:extLst>
          </p:cNvPr>
          <p:cNvSpPr>
            <a:spLocks noGrp="1"/>
          </p:cNvSpPr>
          <p:nvPr>
            <p:ph type="title"/>
          </p:nvPr>
        </p:nvSpPr>
        <p:spPr>
          <a:xfrm>
            <a:off x="481209" y="178253"/>
            <a:ext cx="10084496" cy="665141"/>
          </a:xfrm>
        </p:spPr>
        <p:txBody>
          <a:bodyPr>
            <a:noAutofit/>
          </a:bodyPr>
          <a:lstStyle>
            <a:lvl1pPr>
              <a:defRPr sz="2400">
                <a:solidFill>
                  <a:schemeClr val="bg1"/>
                </a:solidFill>
              </a:defRPr>
            </a:lvl1pPr>
          </a:lstStyle>
          <a:p>
            <a:r>
              <a:rPr lang="en-US" dirty="0"/>
              <a:t>Click to edit Master title style</a:t>
            </a:r>
            <a:endParaRPr lang="en-TR" dirty="0"/>
          </a:p>
        </p:txBody>
      </p:sp>
      <p:sp>
        <p:nvSpPr>
          <p:cNvPr id="8" name="Rectangle 7">
            <a:extLst>
              <a:ext uri="{FF2B5EF4-FFF2-40B4-BE49-F238E27FC236}">
                <a16:creationId xmlns:a16="http://schemas.microsoft.com/office/drawing/2014/main" id="{7C3922D1-175A-464E-9951-FC77D50DCD1B}"/>
              </a:ext>
            </a:extLst>
          </p:cNvPr>
          <p:cNvSpPr/>
          <p:nvPr userDrawn="1"/>
        </p:nvSpPr>
        <p:spPr>
          <a:xfrm>
            <a:off x="0" y="6449902"/>
            <a:ext cx="12192000" cy="4202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9" name="TextBox 8">
            <a:extLst>
              <a:ext uri="{FF2B5EF4-FFF2-40B4-BE49-F238E27FC236}">
                <a16:creationId xmlns:a16="http://schemas.microsoft.com/office/drawing/2014/main" id="{A22994C0-4761-6B4E-AD6C-EB569A71F851}"/>
              </a:ext>
            </a:extLst>
          </p:cNvPr>
          <p:cNvSpPr txBox="1"/>
          <p:nvPr userDrawn="1"/>
        </p:nvSpPr>
        <p:spPr>
          <a:xfrm>
            <a:off x="481214" y="6559986"/>
            <a:ext cx="3010761" cy="200055"/>
          </a:xfrm>
          <a:prstGeom prst="rect">
            <a:avLst/>
          </a:prstGeom>
          <a:noFill/>
        </p:spPr>
        <p:txBody>
          <a:bodyPr wrap="none" rtlCol="0">
            <a:spAutoFit/>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TR" sz="700" dirty="0">
                <a:solidFill>
                  <a:schemeClr val="bg1"/>
                </a:solidFill>
              </a:rPr>
              <a:t>© Copyright 2021 Sakarya Uygulamalı Bilimler Üniversitesi. Her hakkı saklıdır.</a:t>
            </a:r>
          </a:p>
        </p:txBody>
      </p:sp>
      <p:pic>
        <p:nvPicPr>
          <p:cNvPr id="10" name="Picture 9">
            <a:extLst>
              <a:ext uri="{FF2B5EF4-FFF2-40B4-BE49-F238E27FC236}">
                <a16:creationId xmlns:a16="http://schemas.microsoft.com/office/drawing/2014/main" id="{E5C9FECA-B3C0-6D4F-852D-26E65F1AA88C}"/>
              </a:ext>
            </a:extLst>
          </p:cNvPr>
          <p:cNvPicPr>
            <a:picLocks noChangeAspect="1"/>
          </p:cNvPicPr>
          <p:nvPr userDrawn="1"/>
        </p:nvPicPr>
        <p:blipFill>
          <a:blip r:embed="rId2"/>
          <a:stretch>
            <a:fillRect/>
          </a:stretch>
        </p:blipFill>
        <p:spPr>
          <a:xfrm>
            <a:off x="11302330" y="174653"/>
            <a:ext cx="700415" cy="738312"/>
          </a:xfrm>
          <a:prstGeom prst="rect">
            <a:avLst/>
          </a:prstGeom>
        </p:spPr>
      </p:pic>
    </p:spTree>
    <p:extLst>
      <p:ext uri="{BB962C8B-B14F-4D97-AF65-F5344CB8AC3E}">
        <p14:creationId xmlns:p14="http://schemas.microsoft.com/office/powerpoint/2010/main" val="42675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DCBAD-8ADA-8B49-B587-8E1D91990FCA}"/>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3" name="Footer Placeholder 2">
            <a:extLst>
              <a:ext uri="{FF2B5EF4-FFF2-40B4-BE49-F238E27FC236}">
                <a16:creationId xmlns:a16="http://schemas.microsoft.com/office/drawing/2014/main" id="{A8A3BDF2-98DA-7C4C-A4BD-FCAE7E57AC1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C8748ED-5122-EB4C-B937-501602CCFF1C}"/>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46472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A61C-1B54-C546-8B1A-F4FA1F1A4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3FE7E099-69BE-9E4E-B814-FD8D54F8B68E}"/>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5FD9893-A862-8A4A-A7A0-8AD229EBA84C}"/>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C3DFC-18C5-E64F-B8EB-7DB216AB6B90}"/>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6" name="Footer Placeholder 5">
            <a:extLst>
              <a:ext uri="{FF2B5EF4-FFF2-40B4-BE49-F238E27FC236}">
                <a16:creationId xmlns:a16="http://schemas.microsoft.com/office/drawing/2014/main" id="{13BFD8E1-29BE-D447-8353-94FD9F75A474}"/>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F9D3F924-AB64-E542-BB34-F0E29C2ECA61}"/>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88289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3966-4B47-484D-A8C6-20A644681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3E648F69-E6C1-A44D-ABB5-20ADD13983AE}"/>
              </a:ext>
            </a:extLst>
          </p:cNvPr>
          <p:cNvSpPr>
            <a:spLocks noGrp="1"/>
          </p:cNvSpPr>
          <p:nvPr>
            <p:ph type="pic" idx="1"/>
          </p:nvPr>
        </p:nvSpPr>
        <p:spPr>
          <a:xfrm>
            <a:off x="5183188" y="987433"/>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TR"/>
          </a:p>
        </p:txBody>
      </p:sp>
      <p:sp>
        <p:nvSpPr>
          <p:cNvPr id="4" name="Text Placeholder 3">
            <a:extLst>
              <a:ext uri="{FF2B5EF4-FFF2-40B4-BE49-F238E27FC236}">
                <a16:creationId xmlns:a16="http://schemas.microsoft.com/office/drawing/2014/main" id="{2B91FC6F-B2A5-9C4D-92BF-81125020701D}"/>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A557B-F4CD-2345-80F7-D190D8ECD212}"/>
              </a:ext>
            </a:extLst>
          </p:cNvPr>
          <p:cNvSpPr>
            <a:spLocks noGrp="1"/>
          </p:cNvSpPr>
          <p:nvPr>
            <p:ph type="dt" sz="half" idx="10"/>
          </p:nvPr>
        </p:nvSpPr>
        <p:spPr/>
        <p:txBody>
          <a:bodyPr/>
          <a:lstStyle/>
          <a:p>
            <a:fld id="{71F79C1A-3EE6-C74A-AF88-39711D58E17C}" type="datetimeFigureOut">
              <a:rPr lang="en-TR" smtClean="0"/>
              <a:t>11/26/2021</a:t>
            </a:fld>
            <a:endParaRPr lang="en-TR"/>
          </a:p>
        </p:txBody>
      </p:sp>
      <p:sp>
        <p:nvSpPr>
          <p:cNvPr id="6" name="Footer Placeholder 5">
            <a:extLst>
              <a:ext uri="{FF2B5EF4-FFF2-40B4-BE49-F238E27FC236}">
                <a16:creationId xmlns:a16="http://schemas.microsoft.com/office/drawing/2014/main" id="{4F051E43-E0E9-684D-BA72-53D139E47E02}"/>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549B1444-1082-0D42-8AEE-4F81293B6646}"/>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82179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48C0C-A6F6-964F-A207-7D8E502EEB8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F7F79FE-FA48-8843-B658-F7EDC2F8B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1A372EFC-5D52-2E42-9ED8-FFF15AF43C30}"/>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79C1A-3EE6-C74A-AF88-39711D58E17C}" type="datetimeFigureOut">
              <a:rPr lang="en-TR" smtClean="0"/>
              <a:t>11/26/2021</a:t>
            </a:fld>
            <a:endParaRPr lang="en-TR"/>
          </a:p>
        </p:txBody>
      </p:sp>
      <p:sp>
        <p:nvSpPr>
          <p:cNvPr id="5" name="Footer Placeholder 4">
            <a:extLst>
              <a:ext uri="{FF2B5EF4-FFF2-40B4-BE49-F238E27FC236}">
                <a16:creationId xmlns:a16="http://schemas.microsoft.com/office/drawing/2014/main" id="{46E852D5-A3A7-4849-9A6E-A25B61832B1F}"/>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FC3D556-2554-7D48-A55C-C2C22B31F258}"/>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86383-FAC0-FF4F-A57B-9C503EDBB8A3}" type="slidenum">
              <a:rPr lang="en-TR" smtClean="0"/>
              <a:t>‹#›</a:t>
            </a:fld>
            <a:endParaRPr lang="en-TR"/>
          </a:p>
        </p:txBody>
      </p:sp>
    </p:spTree>
    <p:extLst>
      <p:ext uri="{BB962C8B-B14F-4D97-AF65-F5344CB8AC3E}">
        <p14:creationId xmlns:p14="http://schemas.microsoft.com/office/powerpoint/2010/main" val="368531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e-bideb.tubitak.gov.tr/"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69EE5E-7E1D-DB4F-9F00-624040CEED3E}"/>
              </a:ext>
            </a:extLst>
          </p:cNvPr>
          <p:cNvSpPr>
            <a:spLocks noGrp="1"/>
          </p:cNvSpPr>
          <p:nvPr>
            <p:ph type="ctrTitle"/>
          </p:nvPr>
        </p:nvSpPr>
        <p:spPr>
          <a:xfrm>
            <a:off x="1524000" y="1998633"/>
            <a:ext cx="9144000" cy="2123662"/>
          </a:xfrm>
        </p:spPr>
        <p:txBody>
          <a:bodyPr/>
          <a:lstStyle/>
          <a:p>
            <a:r>
              <a:rPr lang="tr-TR" b="1" dirty="0"/>
              <a:t>TÜBİTAK-BİDEB 2209- A</a:t>
            </a:r>
            <a:endParaRPr lang="en-TR" dirty="0"/>
          </a:p>
        </p:txBody>
      </p:sp>
    </p:spTree>
    <p:extLst>
      <p:ext uri="{BB962C8B-B14F-4D97-AF65-F5344CB8AC3E}">
        <p14:creationId xmlns:p14="http://schemas.microsoft.com/office/powerpoint/2010/main" val="406054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577018" y="2219411"/>
            <a:ext cx="10515600" cy="2852737"/>
          </a:xfrm>
        </p:spPr>
        <p:txBody>
          <a:bodyPr/>
          <a:lstStyle/>
          <a:p>
            <a:r>
              <a:rPr lang="tr-TR" dirty="0"/>
              <a:t/>
            </a:r>
            <a:br>
              <a:rPr lang="tr-TR" dirty="0"/>
            </a:br>
            <a:r>
              <a:rPr lang="tr-TR" b="1" dirty="0" smtClean="0"/>
              <a:t>BAŞVURU YÖNTEMİ</a:t>
            </a:r>
            <a:br>
              <a:rPr lang="tr-TR" b="1" dirty="0" smtClean="0"/>
            </a:br>
            <a:endParaRPr lang="en-TR" dirty="0"/>
          </a:p>
        </p:txBody>
      </p:sp>
    </p:spTree>
    <p:extLst>
      <p:ext uri="{BB962C8B-B14F-4D97-AF65-F5344CB8AC3E}">
        <p14:creationId xmlns:p14="http://schemas.microsoft.com/office/powerpoint/2010/main" val="32815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194873" y="1429649"/>
            <a:ext cx="11452484" cy="4641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dirty="0"/>
              <a:t>Başvurular e-bideb.tubitak.gov.tr adresi üzerinden çevrimiçi olarak yapılır. Elektronik başvuru sistemine yüklenen dosyaların açıldığının ve doğruluğunun başvuru sahibi tarafından kontrol edilmesi gerekmektedir. Son başvuru günü mesai bitiminde </a:t>
            </a:r>
            <a:r>
              <a:rPr lang="tr-TR" b="1" dirty="0" smtClean="0"/>
              <a:t>(</a:t>
            </a:r>
            <a:r>
              <a:rPr lang="tr-TR" sz="3100" b="1" dirty="0" smtClean="0"/>
              <a:t>17:30</a:t>
            </a:r>
            <a:r>
              <a:rPr lang="tr-TR" b="1" dirty="0"/>
              <a:t>) </a:t>
            </a:r>
            <a:r>
              <a:rPr lang="tr-TR" dirty="0"/>
              <a:t>sistem başvuruya kapatılır. Çevrimiçi başvuru haricinde, </a:t>
            </a:r>
            <a:r>
              <a:rPr lang="tr-TR" dirty="0" err="1"/>
              <a:t>BİDEB’e</a:t>
            </a:r>
            <a:r>
              <a:rPr lang="tr-TR" dirty="0"/>
              <a:t> e-posta/posta ile veya başvuruların kapanmasından sonra gönderilen belgeler değerlendirmeye alınmaz ve imha edilir. </a:t>
            </a:r>
          </a:p>
          <a:p>
            <a:endParaRPr lang="tr-TR" dirty="0"/>
          </a:p>
        </p:txBody>
      </p:sp>
    </p:spTree>
    <p:extLst>
      <p:ext uri="{BB962C8B-B14F-4D97-AF65-F5344CB8AC3E}">
        <p14:creationId xmlns:p14="http://schemas.microsoft.com/office/powerpoint/2010/main" val="2887226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194873" y="1429649"/>
            <a:ext cx="11452484" cy="4641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dirty="0"/>
              <a:t>Başvuru dönemi içerisinde geri çekme işlemi sistem üzerinden onay kaldırılarak yapılabilir. Başvuru dönemi bittikten sonra değerlendirme aşamasında geri çekme işlemi için başvuru yılı ve dönemini belirten ıslak imzalı bir dilekçenin BİDEB adresine gönderilmesi gerekmektedir. Dilekçenin BİDEB’ e ulaşmasını takiben güncelleme işlemi yapılmaktadır. </a:t>
            </a:r>
          </a:p>
        </p:txBody>
      </p:sp>
    </p:spTree>
    <p:extLst>
      <p:ext uri="{BB962C8B-B14F-4D97-AF65-F5344CB8AC3E}">
        <p14:creationId xmlns:p14="http://schemas.microsoft.com/office/powerpoint/2010/main" val="220650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577018" y="2219411"/>
            <a:ext cx="10515600" cy="2852737"/>
          </a:xfrm>
        </p:spPr>
        <p:txBody>
          <a:bodyPr/>
          <a:lstStyle/>
          <a:p>
            <a:r>
              <a:rPr lang="tr-TR" dirty="0"/>
              <a:t/>
            </a:r>
            <a:br>
              <a:rPr lang="tr-TR" dirty="0"/>
            </a:br>
            <a:r>
              <a:rPr lang="tr-TR" b="1" dirty="0" smtClean="0"/>
              <a:t>DESTEK MİKTARI VE SÜRESİ</a:t>
            </a:r>
            <a:br>
              <a:rPr lang="tr-TR" b="1" dirty="0" smtClean="0"/>
            </a:br>
            <a:endParaRPr lang="en-TR" dirty="0"/>
          </a:p>
        </p:txBody>
      </p:sp>
    </p:spTree>
    <p:extLst>
      <p:ext uri="{BB962C8B-B14F-4D97-AF65-F5344CB8AC3E}">
        <p14:creationId xmlns:p14="http://schemas.microsoft.com/office/powerpoint/2010/main" val="205251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194873" y="1319135"/>
            <a:ext cx="11452484" cy="48118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fontAlgn="base"/>
            <a:r>
              <a:rPr lang="tr-TR" dirty="0"/>
              <a:t>Araştırma projeleri en çok 12 aylık süre ile </a:t>
            </a:r>
            <a:r>
              <a:rPr lang="tr-TR" dirty="0" smtClean="0"/>
              <a:t>desteklenir. Destek </a:t>
            </a:r>
            <a:r>
              <a:rPr lang="tr-TR" dirty="0"/>
              <a:t>alanlar destek kararının TÜBİTAK web sayfasında ilan edilmesini takip eden en çok bir yıl içinde projesini tamamlamak zorundadır</a:t>
            </a:r>
            <a:r>
              <a:rPr lang="tr-TR" dirty="0" smtClean="0"/>
              <a:t>.</a:t>
            </a:r>
          </a:p>
          <a:p>
            <a:pPr algn="just" fontAlgn="base"/>
            <a:endParaRPr lang="tr-TR" dirty="0"/>
          </a:p>
          <a:p>
            <a:pPr fontAlgn="base"/>
            <a:r>
              <a:rPr lang="tr-TR" dirty="0"/>
              <a:t>2020 yılından itibaren maksimum destek tutarı </a:t>
            </a:r>
            <a:r>
              <a:rPr lang="tr-TR" b="1" dirty="0"/>
              <a:t>4.000 TL</a:t>
            </a:r>
            <a:r>
              <a:rPr lang="tr-TR" dirty="0"/>
              <a:t>'dir</a:t>
            </a:r>
            <a:r>
              <a:rPr lang="tr-TR" dirty="0" smtClean="0"/>
              <a:t>.</a:t>
            </a:r>
          </a:p>
          <a:p>
            <a:pPr marL="0" indent="0" fontAlgn="base">
              <a:buNone/>
            </a:pPr>
            <a:endParaRPr lang="tr-TR" dirty="0"/>
          </a:p>
          <a:p>
            <a:pPr algn="just">
              <a:spcBef>
                <a:spcPts val="0"/>
              </a:spcBef>
              <a:spcAft>
                <a:spcPts val="1200"/>
              </a:spcAft>
            </a:pPr>
            <a:r>
              <a:rPr lang="tr-TR" dirty="0" smtClean="0"/>
              <a:t>Başvuru </a:t>
            </a:r>
            <a:r>
              <a:rPr lang="tr-TR" dirty="0"/>
              <a:t>sırasında talep edilen bütçede başvurular sona erdikten sonra değişiklik yapılamaz. </a:t>
            </a:r>
            <a:endParaRPr lang="tr-TR" sz="2800" dirty="0">
              <a:solidFill>
                <a:schemeClr val="tx1">
                  <a:lumMod val="85000"/>
                  <a:lumOff val="15000"/>
                </a:scheme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77890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F641E0-D588-BA49-B4A6-EE9D8FC5CE15}"/>
              </a:ext>
            </a:extLst>
          </p:cNvPr>
          <p:cNvPicPr>
            <a:picLocks noChangeAspect="1"/>
          </p:cNvPicPr>
          <p:nvPr/>
        </p:nvPicPr>
        <p:blipFill>
          <a:blip r:embed="rId2"/>
          <a:stretch>
            <a:fillRect/>
          </a:stretch>
        </p:blipFill>
        <p:spPr>
          <a:xfrm>
            <a:off x="2905419" y="2323582"/>
            <a:ext cx="6600615" cy="2210835"/>
          </a:xfrm>
          <a:prstGeom prst="rect">
            <a:avLst/>
          </a:prstGeom>
        </p:spPr>
      </p:pic>
    </p:spTree>
    <p:extLst>
      <p:ext uri="{BB962C8B-B14F-4D97-AF65-F5344CB8AC3E}">
        <p14:creationId xmlns:p14="http://schemas.microsoft.com/office/powerpoint/2010/main" val="340344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a:t/>
            </a:r>
            <a:br>
              <a:rPr lang="tr-TR" dirty="0"/>
            </a:br>
            <a:r>
              <a:rPr lang="tr-TR" b="1" dirty="0" smtClean="0"/>
              <a:t>AMACI VE KAPSAMI</a:t>
            </a:r>
            <a:endParaRPr lang="en-TR" dirty="0"/>
          </a:p>
        </p:txBody>
      </p:sp>
    </p:spTree>
    <p:extLst>
      <p:ext uri="{BB962C8B-B14F-4D97-AF65-F5344CB8AC3E}">
        <p14:creationId xmlns:p14="http://schemas.microsoft.com/office/powerpoint/2010/main" val="382462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194872" y="2149178"/>
            <a:ext cx="11257613" cy="35470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spcAft>
                <a:spcPts val="1200"/>
              </a:spcAft>
            </a:pPr>
            <a:r>
              <a:rPr lang="tr-TR" sz="2800" dirty="0">
                <a:latin typeface="Arial" panose="020B0604020202020204" pitchFamily="34" charset="0"/>
                <a:cs typeface="Arial" panose="020B0604020202020204" pitchFamily="34" charset="0"/>
              </a:rPr>
              <a:t>2209-A Üniversite Öğrencileri Araştırma Projeleri Destekleme Programı ile üniversitede öğrenim görmekte olan lisans öğrencilerinin üniversitelerden bir akademik danışman eşliğinde araştırma yapmaya teşvik edilmesi amaçlanmaktadır. </a:t>
            </a:r>
            <a:endParaRPr lang="tr-TR" sz="2800" dirty="0" smtClean="0">
              <a:latin typeface="Arial" panose="020B0604020202020204" pitchFamily="34" charset="0"/>
              <a:cs typeface="Arial" panose="020B0604020202020204" pitchFamily="34" charset="0"/>
            </a:endParaRPr>
          </a:p>
          <a:p>
            <a:pPr algn="just">
              <a:spcBef>
                <a:spcPts val="0"/>
              </a:spcBef>
              <a:spcAft>
                <a:spcPts val="1200"/>
              </a:spcAft>
            </a:pPr>
            <a:r>
              <a:rPr lang="tr-TR" dirty="0"/>
              <a:t>Bu çağrı duyurusu araştırma projesi yapacak üniversite öğrencilerinin desteklenmesine ilişkin her türlü işlem ve yükümlülükleri kapsar. </a:t>
            </a:r>
            <a:endParaRPr lang="tr-TR" sz="2800" dirty="0">
              <a:latin typeface="Arial" panose="020B0604020202020204" pitchFamily="34" charset="0"/>
              <a:cs typeface="Arial" panose="020B0604020202020204" pitchFamily="34" charset="0"/>
            </a:endParaRPr>
          </a:p>
          <a:p>
            <a:pPr marL="0" indent="0">
              <a:spcBef>
                <a:spcPts val="0"/>
              </a:spcBef>
              <a:spcAft>
                <a:spcPts val="1200"/>
              </a:spcAft>
              <a:buNone/>
            </a:pPr>
            <a:endParaRPr lang="tr-TR" sz="2800" dirty="0">
              <a:solidFill>
                <a:schemeClr val="tx1">
                  <a:lumMod val="85000"/>
                  <a:lumOff val="15000"/>
                </a:scheme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64176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577018" y="2219411"/>
            <a:ext cx="10515600" cy="2852737"/>
          </a:xfrm>
        </p:spPr>
        <p:txBody>
          <a:bodyPr/>
          <a:lstStyle/>
          <a:p>
            <a:r>
              <a:rPr lang="tr-TR" dirty="0"/>
              <a:t/>
            </a:r>
            <a:br>
              <a:rPr lang="tr-TR" dirty="0"/>
            </a:br>
            <a:r>
              <a:rPr lang="tr-TR" b="1" dirty="0" smtClean="0"/>
              <a:t>BAŞVURU TARİHLERİ</a:t>
            </a:r>
            <a:br>
              <a:rPr lang="tr-TR" b="1" dirty="0" smtClean="0"/>
            </a:br>
            <a:endParaRPr lang="en-TR" dirty="0"/>
          </a:p>
        </p:txBody>
      </p:sp>
    </p:spTree>
    <p:extLst>
      <p:ext uri="{BB962C8B-B14F-4D97-AF65-F5344CB8AC3E}">
        <p14:creationId xmlns:p14="http://schemas.microsoft.com/office/powerpoint/2010/main" val="10692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194872" y="2149177"/>
            <a:ext cx="11737297" cy="28275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dirty="0">
                <a:latin typeface="Arial" panose="020B0604020202020204" pitchFamily="34" charset="0"/>
                <a:cs typeface="Arial" panose="020B0604020202020204" pitchFamily="34" charset="0"/>
              </a:rPr>
              <a:t>Ö</a:t>
            </a:r>
            <a:r>
              <a:rPr lang="tr-TR" dirty="0" smtClean="0">
                <a:latin typeface="Arial" panose="020B0604020202020204" pitchFamily="34" charset="0"/>
                <a:cs typeface="Arial" panose="020B0604020202020204" pitchFamily="34" charset="0"/>
              </a:rPr>
              <a:t>ğrenciler </a:t>
            </a:r>
            <a:r>
              <a:rPr lang="tr-TR" dirty="0">
                <a:latin typeface="Arial" panose="020B0604020202020204" pitchFamily="34" charset="0"/>
                <a:cs typeface="Arial" panose="020B0604020202020204" pitchFamily="34" charset="0"/>
              </a:rPr>
              <a:t>hazırladıkları araştırma projeleri ile </a:t>
            </a:r>
            <a:r>
              <a:rPr lang="tr-TR" b="1" dirty="0">
                <a:latin typeface="Arial" panose="020B0604020202020204" pitchFamily="34" charset="0"/>
                <a:cs typeface="Arial" panose="020B0604020202020204" pitchFamily="34" charset="0"/>
              </a:rPr>
              <a:t>24 Kasım 2021 – 24 Aralık 2021</a:t>
            </a:r>
            <a:r>
              <a:rPr lang="tr-TR" dirty="0">
                <a:latin typeface="Arial" panose="020B0604020202020204" pitchFamily="34" charset="0"/>
                <a:cs typeface="Arial" panose="020B0604020202020204" pitchFamily="34" charset="0"/>
              </a:rPr>
              <a:t> tarihleri arasında BİDEB Başvuru ve İzleme Sistemi (</a:t>
            </a:r>
            <a:r>
              <a:rPr lang="tr-TR" u="sng" dirty="0">
                <a:latin typeface="Arial" panose="020B0604020202020204" pitchFamily="34" charset="0"/>
                <a:cs typeface="Arial" panose="020B0604020202020204" pitchFamily="34" charset="0"/>
                <a:hlinkClick r:id="rId2"/>
              </a:rPr>
              <a:t>e-bideb.tubitak.gov.tr</a:t>
            </a:r>
            <a:r>
              <a:rPr lang="tr-TR" dirty="0">
                <a:latin typeface="Arial" panose="020B0604020202020204" pitchFamily="34" charset="0"/>
                <a:cs typeface="Arial" panose="020B0604020202020204" pitchFamily="34" charset="0"/>
              </a:rPr>
              <a:t>) üzerinden programa başvuru yapabileceklerdir</a:t>
            </a:r>
            <a:r>
              <a:rPr lang="tr-TR" dirty="0"/>
              <a:t>.</a:t>
            </a:r>
          </a:p>
          <a:p>
            <a:pPr marL="0" indent="0">
              <a:spcBef>
                <a:spcPts val="0"/>
              </a:spcBef>
              <a:spcAft>
                <a:spcPts val="1200"/>
              </a:spcAft>
              <a:buNone/>
            </a:pPr>
            <a:endParaRPr lang="tr-TR" sz="2800" dirty="0">
              <a:solidFill>
                <a:schemeClr val="tx1">
                  <a:lumMod val="85000"/>
                  <a:lumOff val="15000"/>
                </a:scheme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05435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577018" y="2219411"/>
            <a:ext cx="10515600" cy="2852737"/>
          </a:xfrm>
        </p:spPr>
        <p:txBody>
          <a:bodyPr>
            <a:normAutofit fontScale="90000"/>
          </a:bodyPr>
          <a:lstStyle/>
          <a:p>
            <a:r>
              <a:rPr lang="tr-TR" dirty="0"/>
              <a:t/>
            </a:r>
            <a:br>
              <a:rPr lang="tr-TR" dirty="0"/>
            </a:br>
            <a:r>
              <a:rPr lang="tr-TR" b="1" dirty="0" smtClean="0"/>
              <a:t>BAŞVURU KOŞULLARI, İSTENİLEN BELGELER</a:t>
            </a:r>
            <a:br>
              <a:rPr lang="tr-TR" b="1" dirty="0" smtClean="0"/>
            </a:br>
            <a:endParaRPr lang="en-TR" dirty="0"/>
          </a:p>
        </p:txBody>
      </p:sp>
    </p:spTree>
    <p:extLst>
      <p:ext uri="{BB962C8B-B14F-4D97-AF65-F5344CB8AC3E}">
        <p14:creationId xmlns:p14="http://schemas.microsoft.com/office/powerpoint/2010/main" val="133366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194873" y="1429649"/>
            <a:ext cx="11452484" cy="4776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dirty="0" smtClean="0"/>
              <a:t>Başvuru </a:t>
            </a:r>
            <a:r>
              <a:rPr lang="tr-TR" dirty="0"/>
              <a:t>sahibinin ön lisans veya lisans </a:t>
            </a:r>
            <a:r>
              <a:rPr lang="tr-TR" dirty="0" smtClean="0"/>
              <a:t>öğrenimi </a:t>
            </a:r>
            <a:r>
              <a:rPr lang="tr-TR" dirty="0"/>
              <a:t>görüyor olması, </a:t>
            </a:r>
          </a:p>
          <a:p>
            <a:r>
              <a:rPr lang="tr-TR" dirty="0" smtClean="0"/>
              <a:t>Projenin </a:t>
            </a:r>
            <a:r>
              <a:rPr lang="tr-TR" dirty="0"/>
              <a:t>akademik danışman rehberliğinde yapılıyor </a:t>
            </a:r>
            <a:r>
              <a:rPr lang="tr-TR" dirty="0" smtClean="0"/>
              <a:t>olması </a:t>
            </a:r>
            <a:endParaRPr lang="tr-TR" dirty="0"/>
          </a:p>
          <a:p>
            <a:pPr algn="just"/>
            <a:r>
              <a:rPr lang="tr-TR" dirty="0" smtClean="0"/>
              <a:t>Aynı </a:t>
            </a:r>
            <a:r>
              <a:rPr lang="tr-TR" dirty="0"/>
              <a:t>dönemde birden fazla başvuruda ve/veya önceki dönemlerde desteği devam eden bir 2209-A ya da 2209-B projesinde yer alınmamış olunması</a:t>
            </a:r>
            <a:r>
              <a:rPr lang="tr-TR" dirty="0" smtClean="0"/>
              <a:t>,</a:t>
            </a:r>
            <a:endParaRPr lang="tr-TR" dirty="0"/>
          </a:p>
          <a:p>
            <a:r>
              <a:rPr lang="tr-TR" dirty="0" smtClean="0"/>
              <a:t>Daha </a:t>
            </a:r>
            <a:r>
              <a:rPr lang="tr-TR" dirty="0"/>
              <a:t>önce aynı proje için TÜBİTAK’tan destek alınmamış olması gerekmektedir. </a:t>
            </a:r>
          </a:p>
        </p:txBody>
      </p:sp>
    </p:spTree>
    <p:extLst>
      <p:ext uri="{BB962C8B-B14F-4D97-AF65-F5344CB8AC3E}">
        <p14:creationId xmlns:p14="http://schemas.microsoft.com/office/powerpoint/2010/main" val="206670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194873" y="1429649"/>
            <a:ext cx="11452484" cy="4776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tr-TR" dirty="0" smtClean="0"/>
              <a:t>Öğrenciler </a:t>
            </a:r>
            <a:r>
              <a:rPr lang="tr-TR" dirty="0"/>
              <a:t>programa bireysel veya takım halinde başvuru yapabilirler. Takım halinde başvuru yapılması durumunda öğrencilerden biri Proje Yürütücüsü olarak TÜBİTAK’a karşı sorumludur. Bir projede proje yürütücüsü dışında en fazla 3 proje ortağı yer alabilir. </a:t>
            </a:r>
            <a:endParaRPr lang="tr-TR" dirty="0" smtClean="0"/>
          </a:p>
          <a:p>
            <a:r>
              <a:rPr lang="tr-TR" dirty="0" smtClean="0"/>
              <a:t>Açık </a:t>
            </a:r>
            <a:r>
              <a:rPr lang="tr-TR" dirty="0"/>
              <a:t>Öğretim ve hazırlık sınıfı öğrencileri başvuramazlar. </a:t>
            </a:r>
          </a:p>
        </p:txBody>
      </p:sp>
    </p:spTree>
    <p:extLst>
      <p:ext uri="{BB962C8B-B14F-4D97-AF65-F5344CB8AC3E}">
        <p14:creationId xmlns:p14="http://schemas.microsoft.com/office/powerpoint/2010/main" val="3209788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9"/>
          <p:cNvSpPr txBox="1">
            <a:spLocks/>
          </p:cNvSpPr>
          <p:nvPr/>
        </p:nvSpPr>
        <p:spPr>
          <a:xfrm>
            <a:off x="194873" y="1429649"/>
            <a:ext cx="11452484" cy="4641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spcAft>
                <a:spcPts val="1200"/>
              </a:spcAft>
            </a:pPr>
            <a:r>
              <a:rPr lang="tr-TR" dirty="0"/>
              <a:t>Başvuru sırasında </a:t>
            </a:r>
            <a:r>
              <a:rPr lang="tr-TR" b="1" dirty="0"/>
              <a:t>Proje Araştırma Önerisi Belgesi, Bölüm Onay Yazısı, Transkript </a:t>
            </a:r>
            <a:r>
              <a:rPr lang="tr-TR" dirty="0"/>
              <a:t>belgelerinin yüklenmesi zorunludur. Bu belgelerden herhangi biri eksik veya imzasız/onaysız olan adayların başvuruları ön inceleme aşamasında elenecektir. Ayrıca Proje Araştırma Önerisi dosyası hazırlarken program web sayfamızdaki güncel proje önerisi şablonunun kullanılması gerekmektedir. Taahhütname ve gerekli olması halinde Etik Kurul İzin belgesi değerlendirme süreci sonrası yürütücü öğrencilerden ayrıca talep edilecektir.</a:t>
            </a:r>
            <a:endParaRPr lang="tr-TR" sz="2800" dirty="0">
              <a:solidFill>
                <a:schemeClr val="tx1">
                  <a:lumMod val="85000"/>
                  <a:lumOff val="15000"/>
                </a:schemeClr>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3526238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2000</TotalTime>
  <Words>275</Words>
  <Application>Microsoft Office PowerPoint</Application>
  <PresentationFormat>Geniş ekran</PresentationFormat>
  <Paragraphs>23</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Calibri</vt:lpstr>
      <vt:lpstr>Calibri Light</vt:lpstr>
      <vt:lpstr>Open Sans</vt:lpstr>
      <vt:lpstr>Office Theme</vt:lpstr>
      <vt:lpstr>TÜBİTAK-BİDEB 2209- A</vt:lpstr>
      <vt:lpstr> AMACI VE KAPSAMI</vt:lpstr>
      <vt:lpstr>PowerPoint Sunusu</vt:lpstr>
      <vt:lpstr> BAŞVURU TARİHLERİ </vt:lpstr>
      <vt:lpstr>PowerPoint Sunusu</vt:lpstr>
      <vt:lpstr> BAŞVURU KOŞULLARI, İSTENİLEN BELGELER </vt:lpstr>
      <vt:lpstr>PowerPoint Sunusu</vt:lpstr>
      <vt:lpstr>PowerPoint Sunusu</vt:lpstr>
      <vt:lpstr>PowerPoint Sunusu</vt:lpstr>
      <vt:lpstr> BAŞVURU YÖNTEMİ </vt:lpstr>
      <vt:lpstr>PowerPoint Sunusu</vt:lpstr>
      <vt:lpstr>PowerPoint Sunusu</vt:lpstr>
      <vt:lpstr> DESTEK MİKTARI VE SÜRESİ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Halid Özgür</dc:creator>
  <cp:lastModifiedBy>SUBU</cp:lastModifiedBy>
  <cp:revision>157</cp:revision>
  <dcterms:created xsi:type="dcterms:W3CDTF">2020-09-09T19:50:56Z</dcterms:created>
  <dcterms:modified xsi:type="dcterms:W3CDTF">2021-11-26T14:00:46Z</dcterms:modified>
</cp:coreProperties>
</file>