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14" r:id="rId3"/>
    <p:sldId id="341" r:id="rId4"/>
    <p:sldId id="362" r:id="rId5"/>
    <p:sldId id="361" r:id="rId6"/>
    <p:sldId id="363" r:id="rId7"/>
    <p:sldId id="367" r:id="rId8"/>
    <p:sldId id="364" r:id="rId9"/>
    <p:sldId id="370" r:id="rId10"/>
    <p:sldId id="371" r:id="rId11"/>
    <p:sldId id="373" r:id="rId12"/>
    <p:sldId id="365" r:id="rId13"/>
    <p:sldId id="366" r:id="rId14"/>
    <p:sldId id="360" r:id="rId15"/>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FF00"/>
    <a:srgbClr val="009E4A"/>
    <a:srgbClr val="FFFF24"/>
    <a:srgbClr val="FFED00"/>
    <a:srgbClr val="9EF3C8"/>
    <a:srgbClr val="003DA6"/>
    <a:srgbClr val="E6E7E9"/>
    <a:srgbClr val="D7E7F5"/>
    <a:srgbClr val="0C0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p:restoredTop sz="95574" autoAdjust="0"/>
  </p:normalViewPr>
  <p:slideViewPr>
    <p:cSldViewPr snapToGrid="0" snapToObjects="1">
      <p:cViewPr varScale="1">
        <p:scale>
          <a:sx n="64" d="100"/>
          <a:sy n="64" d="100"/>
        </p:scale>
        <p:origin x="72" y="120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26.11.2021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en-TR"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11/26/2021</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a:xfrm>
            <a:off x="1284158" y="5026646"/>
            <a:ext cx="9144000" cy="2123662"/>
          </a:xfrm>
        </p:spPr>
        <p:txBody>
          <a:bodyPr>
            <a:normAutofit fontScale="90000"/>
          </a:bodyPr>
          <a:lstStyle/>
          <a:p>
            <a:r>
              <a:rPr lang="tr-TR" b="1" dirty="0"/>
              <a:t>TÜBİTAK-BİDEB 2209- </a:t>
            </a:r>
            <a:r>
              <a:rPr lang="tr-TR" b="1" dirty="0" smtClean="0"/>
              <a:t>B</a:t>
            </a:r>
            <a:br>
              <a:rPr lang="tr-TR" b="1" dirty="0" smtClean="0"/>
            </a:br>
            <a:r>
              <a:rPr lang="tr-TR" b="1" dirty="0" smtClean="0"/>
              <a:t/>
            </a:r>
            <a:br>
              <a:rPr lang="tr-TR" b="1" dirty="0" smtClean="0"/>
            </a:br>
            <a:r>
              <a:rPr lang="tr-TR" b="1" dirty="0"/>
              <a:t>Üniversite Öğrencileri Sanayiye Yönelik Araştırma Projeleri Desteği Programı</a:t>
            </a:r>
            <a:br>
              <a:rPr lang="tr-TR" b="1" dirty="0"/>
            </a:br>
            <a:endParaRPr lang="en-TR" dirty="0"/>
          </a:p>
        </p:txBody>
      </p:sp>
    </p:spTree>
    <p:extLst>
      <p:ext uri="{BB962C8B-B14F-4D97-AF65-F5344CB8AC3E}">
        <p14:creationId xmlns:p14="http://schemas.microsoft.com/office/powerpoint/2010/main" val="406054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084875"/>
            <a:ext cx="11452484" cy="4641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dirty="0"/>
          </a:p>
          <a:p>
            <a:pPr algn="just"/>
            <a:r>
              <a:rPr lang="tr-TR" dirty="0"/>
              <a:t>Başvurular e-bideb.tubitak.gov.tr adresi üzerinden çevrimiçi olarak yapılır. Elektronik başvuru sistemine yüklenen dosyaların açıldığının ve doğruluğunun başvuru sahibi tarafından kontrol edilmesi gerekmektedir. Son başvuru günü mesai bitiminde </a:t>
            </a:r>
            <a:r>
              <a:rPr lang="tr-TR" b="1" dirty="0"/>
              <a:t>(17.30) </a:t>
            </a:r>
            <a:r>
              <a:rPr lang="tr-TR" dirty="0"/>
              <a:t>sistem başvuruya kapatılır. Çevrimiçi başvuru haricinde, </a:t>
            </a:r>
            <a:r>
              <a:rPr lang="tr-TR" dirty="0" err="1"/>
              <a:t>BİDEB’e</a:t>
            </a:r>
            <a:r>
              <a:rPr lang="tr-TR" dirty="0"/>
              <a:t> e-posta/posta ile veya başvuruların kapanmasından sonra gönderilen belgeler değerlendirmeye alınmaz ve imha edilir. </a:t>
            </a:r>
          </a:p>
          <a:p>
            <a:pPr marL="0" indent="0">
              <a:buNone/>
            </a:pPr>
            <a:endParaRPr lang="tr-TR" dirty="0"/>
          </a:p>
        </p:txBody>
      </p:sp>
    </p:spTree>
    <p:extLst>
      <p:ext uri="{BB962C8B-B14F-4D97-AF65-F5344CB8AC3E}">
        <p14:creationId xmlns:p14="http://schemas.microsoft.com/office/powerpoint/2010/main" val="288722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49904" y="1289154"/>
            <a:ext cx="11452484" cy="5201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800" dirty="0" smtClean="0"/>
              <a:t>Başvuru </a:t>
            </a:r>
            <a:r>
              <a:rPr lang="tr-TR" sz="2800" dirty="0"/>
              <a:t>geri çekme işlemi her aşamada yapılabilir. Başvuru dönemi içerisinde geri çekme işlemi sistem üzerinden onay kaldırılarak yapılabilir. Başvuru dönemi bittikten sonra değerlendirme aşamasında geri çekme işlemi için başvuru yılı ve dönemini belirten ıslak imzalı bir dilekçenin BİDEB adresine gönderilmesi gerekmektedir. Dilekçenin BİDEB’ e ulaşmasını takiben güncelleme işlemi yapılmaktadır. </a:t>
            </a:r>
          </a:p>
          <a:p>
            <a:pPr algn="just"/>
            <a:r>
              <a:rPr lang="tr-TR" sz="2800" dirty="0"/>
              <a:t>Programa, öğrenciler bireysel veya takım olarak başvuru yapabilirler. Takım halinde başvuru yapılması durumunda öğrencilerden biri “Proje Yürütücüsü” olarak TÜBİTAK’a karşı sorumludur. Bir projede proje yürütücüsü dışında en fazla 3 proje ortağı yer alabilir. </a:t>
            </a:r>
          </a:p>
          <a:p>
            <a:pPr algn="just"/>
            <a:endParaRPr lang="tr-TR" dirty="0"/>
          </a:p>
          <a:p>
            <a:pPr marL="0" indent="0">
              <a:buNone/>
            </a:pPr>
            <a:endParaRPr lang="tr-TR" dirty="0"/>
          </a:p>
        </p:txBody>
      </p:sp>
    </p:spTree>
    <p:extLst>
      <p:ext uri="{BB962C8B-B14F-4D97-AF65-F5344CB8AC3E}">
        <p14:creationId xmlns:p14="http://schemas.microsoft.com/office/powerpoint/2010/main" val="374613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577018" y="2219411"/>
            <a:ext cx="10515600" cy="2852737"/>
          </a:xfrm>
        </p:spPr>
        <p:txBody>
          <a:bodyPr/>
          <a:lstStyle/>
          <a:p>
            <a:r>
              <a:rPr lang="tr-TR" dirty="0"/>
              <a:t/>
            </a:r>
            <a:br>
              <a:rPr lang="tr-TR" dirty="0"/>
            </a:br>
            <a:r>
              <a:rPr lang="tr-TR" b="1" dirty="0" smtClean="0"/>
              <a:t>DESTEK MİKTARI VE SÜRESİ</a:t>
            </a:r>
            <a:br>
              <a:rPr lang="tr-TR" b="1" dirty="0" smtClean="0"/>
            </a:br>
            <a:endParaRPr lang="en-TR" dirty="0"/>
          </a:p>
        </p:txBody>
      </p:sp>
    </p:spTree>
    <p:extLst>
      <p:ext uri="{BB962C8B-B14F-4D97-AF65-F5344CB8AC3E}">
        <p14:creationId xmlns:p14="http://schemas.microsoft.com/office/powerpoint/2010/main" val="205251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319135"/>
            <a:ext cx="11452484" cy="48118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tr-TR" dirty="0" smtClean="0"/>
              <a:t>Proje </a:t>
            </a:r>
            <a:r>
              <a:rPr lang="tr-TR" dirty="0"/>
              <a:t>başına en çok </a:t>
            </a:r>
            <a:r>
              <a:rPr lang="tr-TR" b="1" dirty="0"/>
              <a:t>5.000 TL</a:t>
            </a:r>
            <a:r>
              <a:rPr lang="tr-TR" dirty="0"/>
              <a:t>’dir.</a:t>
            </a:r>
          </a:p>
          <a:p>
            <a:pPr algn="just" fontAlgn="base"/>
            <a:r>
              <a:rPr lang="tr-TR" dirty="0"/>
              <a:t>Akademik ve sanayi danışmanları için proje başına </a:t>
            </a:r>
            <a:r>
              <a:rPr lang="tr-TR" b="1" dirty="0"/>
              <a:t>1.000 TL</a:t>
            </a:r>
            <a:r>
              <a:rPr lang="tr-TR" dirty="0"/>
              <a:t>’dir. Bir danışman ilgili başvuru döneminde en çok 2 proje için danışman desteği alabilir.</a:t>
            </a:r>
          </a:p>
          <a:p>
            <a:pPr algn="just" fontAlgn="base"/>
            <a:r>
              <a:rPr lang="tr-TR" dirty="0"/>
              <a:t>Online başvuruda girişi yapılacak IBAN numarası mutlaka </a:t>
            </a:r>
            <a:r>
              <a:rPr lang="tr-TR" b="1" dirty="0"/>
              <a:t>proje yürütücüsü öğrenciye </a:t>
            </a:r>
            <a:r>
              <a:rPr lang="tr-TR" dirty="0"/>
              <a:t>ait olmalıdır. Gerek öğrencilere ve gerekse danışman öğretim üyelerine harcırah ya da yevmiye adı altında hiçbir şekilde ödeme yapılamaz.</a:t>
            </a:r>
          </a:p>
        </p:txBody>
      </p:sp>
    </p:spTree>
    <p:extLst>
      <p:ext uri="{BB962C8B-B14F-4D97-AF65-F5344CB8AC3E}">
        <p14:creationId xmlns:p14="http://schemas.microsoft.com/office/powerpoint/2010/main" val="277890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F641E0-D588-BA49-B4A6-EE9D8FC5CE15}"/>
              </a:ext>
            </a:extLst>
          </p:cNvPr>
          <p:cNvPicPr>
            <a:picLocks noChangeAspect="1"/>
          </p:cNvPicPr>
          <p:nvPr/>
        </p:nvPicPr>
        <p:blipFill>
          <a:blip r:embed="rId2"/>
          <a:stretch>
            <a:fillRect/>
          </a:stretch>
        </p:blipFill>
        <p:spPr>
          <a:xfrm>
            <a:off x="2905419" y="2323582"/>
            <a:ext cx="6600615" cy="2210835"/>
          </a:xfrm>
          <a:prstGeom prst="rect">
            <a:avLst/>
          </a:prstGeom>
        </p:spPr>
      </p:pic>
    </p:spTree>
    <p:extLst>
      <p:ext uri="{BB962C8B-B14F-4D97-AF65-F5344CB8AC3E}">
        <p14:creationId xmlns:p14="http://schemas.microsoft.com/office/powerpoint/2010/main" val="340344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a:t/>
            </a:r>
            <a:br>
              <a:rPr lang="tr-TR" dirty="0"/>
            </a:br>
            <a:r>
              <a:rPr lang="tr-TR" b="1" dirty="0" smtClean="0"/>
              <a:t>AMACI VE KAPSAMI</a:t>
            </a:r>
            <a:endParaRPr lang="en-TR" dirty="0"/>
          </a:p>
        </p:txBody>
      </p:sp>
    </p:spTree>
    <p:extLst>
      <p:ext uri="{BB962C8B-B14F-4D97-AF65-F5344CB8AC3E}">
        <p14:creationId xmlns:p14="http://schemas.microsoft.com/office/powerpoint/2010/main" val="382462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2" y="1738859"/>
            <a:ext cx="11257613" cy="39574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dirty="0"/>
              <a:t>Ü</a:t>
            </a:r>
            <a:r>
              <a:rPr lang="tr-TR" dirty="0" smtClean="0"/>
              <a:t>niversitelerde </a:t>
            </a:r>
            <a:r>
              <a:rPr lang="tr-TR" dirty="0"/>
              <a:t>öğrenim görmekte olan lisans öğrencilerini sanayiye yönelik projeler yoluyla araştırma yapmaya teşvik etmek; ön lisans öğrencilerine ise lisans öğrenimi öncesinde proje hazırlama kültürü kazandırmaktır. </a:t>
            </a:r>
          </a:p>
          <a:p>
            <a:pPr algn="just"/>
            <a:r>
              <a:rPr lang="tr-TR" dirty="0"/>
              <a:t>Bu çağrı duyurusu araştırma projesi yapacak üniversite öğrencilerinin desteklenmesine ilişkin her türlü işlem ve yükümlülükleri kapsar. </a:t>
            </a:r>
            <a:r>
              <a:rPr lang="tr-TR" dirty="0" smtClean="0"/>
              <a:t> </a:t>
            </a:r>
            <a:endParaRPr lang="tr-TR" sz="2800" dirty="0">
              <a:latin typeface="Arial" panose="020B0604020202020204" pitchFamily="34" charset="0"/>
              <a:cs typeface="Arial" panose="020B0604020202020204" pitchFamily="34" charset="0"/>
            </a:endParaRPr>
          </a:p>
          <a:p>
            <a:pPr marL="0" indent="0" algn="just">
              <a:spcBef>
                <a:spcPts val="0"/>
              </a:spcBef>
              <a:spcAft>
                <a:spcPts val="1200"/>
              </a:spcAft>
              <a:buNone/>
            </a:pPr>
            <a:endParaRPr lang="tr-TR" sz="280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64176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577018" y="2219411"/>
            <a:ext cx="10515600" cy="2852737"/>
          </a:xfrm>
        </p:spPr>
        <p:txBody>
          <a:bodyPr/>
          <a:lstStyle/>
          <a:p>
            <a:r>
              <a:rPr lang="tr-TR" dirty="0"/>
              <a:t/>
            </a:r>
            <a:br>
              <a:rPr lang="tr-TR" dirty="0"/>
            </a:br>
            <a:r>
              <a:rPr lang="tr-TR" b="1" dirty="0" smtClean="0"/>
              <a:t>BAŞVURU TARİHLERİ</a:t>
            </a:r>
            <a:br>
              <a:rPr lang="tr-TR" b="1" dirty="0" smtClean="0"/>
            </a:br>
            <a:endParaRPr lang="en-TR" dirty="0"/>
          </a:p>
        </p:txBody>
      </p:sp>
    </p:spTree>
    <p:extLst>
      <p:ext uri="{BB962C8B-B14F-4D97-AF65-F5344CB8AC3E}">
        <p14:creationId xmlns:p14="http://schemas.microsoft.com/office/powerpoint/2010/main" val="10692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2" y="2149177"/>
            <a:ext cx="11737297" cy="28275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dirty="0"/>
              <a:t>İlgili öğrenciler hazırladıkları araştırma projeleri ile </a:t>
            </a:r>
            <a:r>
              <a:rPr lang="tr-TR" b="1" dirty="0"/>
              <a:t>24 Kasım 2021 - 24 Aralık 2021 (17.30) </a:t>
            </a:r>
            <a:r>
              <a:rPr lang="tr-TR" dirty="0"/>
              <a:t>tarihleri arasında BİDEB Başvuru ve İzleme Sistemi (e-bideb.tubitak.gov.tr) üzerinden programa başvuru yapabileceklerdir.</a:t>
            </a:r>
            <a:endParaRPr lang="tr-TR" sz="280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05435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577018" y="2219411"/>
            <a:ext cx="10515600" cy="2852737"/>
          </a:xfrm>
        </p:spPr>
        <p:txBody>
          <a:bodyPr>
            <a:normAutofit fontScale="90000"/>
          </a:bodyPr>
          <a:lstStyle/>
          <a:p>
            <a:r>
              <a:rPr lang="tr-TR" dirty="0"/>
              <a:t/>
            </a:r>
            <a:br>
              <a:rPr lang="tr-TR" dirty="0"/>
            </a:br>
            <a:r>
              <a:rPr lang="tr-TR" b="1" dirty="0" smtClean="0"/>
              <a:t>BAŞVURU KOŞULLARI, İSTENİLEN BELGELER</a:t>
            </a:r>
            <a:br>
              <a:rPr lang="tr-TR" b="1" dirty="0" smtClean="0"/>
            </a:br>
            <a:endParaRPr lang="en-TR" dirty="0"/>
          </a:p>
        </p:txBody>
      </p:sp>
    </p:spTree>
    <p:extLst>
      <p:ext uri="{BB962C8B-B14F-4D97-AF65-F5344CB8AC3E}">
        <p14:creationId xmlns:p14="http://schemas.microsoft.com/office/powerpoint/2010/main" val="133366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524657"/>
            <a:ext cx="11452484" cy="49167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dirty="0"/>
          </a:p>
          <a:p>
            <a:r>
              <a:rPr lang="tr-TR" dirty="0" smtClean="0"/>
              <a:t>Başvuru </a:t>
            </a:r>
            <a:r>
              <a:rPr lang="tr-TR" dirty="0"/>
              <a:t>sahibinin ön lisans veya lisans </a:t>
            </a:r>
            <a:r>
              <a:rPr lang="tr-TR" dirty="0" smtClean="0"/>
              <a:t>öğrenimi </a:t>
            </a:r>
            <a:r>
              <a:rPr lang="tr-TR" dirty="0"/>
              <a:t>görüyor olması, </a:t>
            </a:r>
          </a:p>
          <a:p>
            <a:pPr algn="just"/>
            <a:r>
              <a:rPr lang="tr-TR" dirty="0" smtClean="0"/>
              <a:t>Projenin akademik </a:t>
            </a:r>
            <a:r>
              <a:rPr lang="tr-TR" dirty="0"/>
              <a:t>ve sanayi danışmanları rehberliğinde yapılıyor olması, </a:t>
            </a:r>
          </a:p>
          <a:p>
            <a:pPr algn="just"/>
            <a:r>
              <a:rPr lang="tr-TR" dirty="0" smtClean="0"/>
              <a:t>Aynı </a:t>
            </a:r>
            <a:r>
              <a:rPr lang="tr-TR" dirty="0"/>
              <a:t>dönemde birden fazla başvuruda ve/veya önceki dönemlerde desteği devam eden bir 2209-A ya da 2209-B projesinde yer alınmamış olunması, </a:t>
            </a:r>
          </a:p>
          <a:p>
            <a:pPr algn="just"/>
            <a:r>
              <a:rPr lang="tr-TR" dirty="0" smtClean="0"/>
              <a:t>Daha </a:t>
            </a:r>
            <a:r>
              <a:rPr lang="tr-TR" dirty="0"/>
              <a:t>önce aynı proje için TÜBİTAK’tan destek alınmamış olması, </a:t>
            </a:r>
          </a:p>
          <a:p>
            <a:pPr marL="0" indent="0">
              <a:buNone/>
            </a:pPr>
            <a:r>
              <a:rPr lang="tr-TR" dirty="0"/>
              <a:t> </a:t>
            </a:r>
            <a:r>
              <a:rPr lang="tr-TR" dirty="0" smtClean="0"/>
              <a:t>   gerekmektedir</a:t>
            </a:r>
            <a:r>
              <a:rPr lang="tr-TR" dirty="0"/>
              <a:t>. </a:t>
            </a:r>
            <a:endParaRPr lang="tr-TR" dirty="0" smtClean="0"/>
          </a:p>
          <a:p>
            <a:r>
              <a:rPr lang="tr-TR" dirty="0"/>
              <a:t>Açık öğretim ve hazırlık sınıfı öğrencileri başvuru yapamazlar. </a:t>
            </a:r>
            <a:endParaRPr lang="tr-TR" dirty="0"/>
          </a:p>
        </p:txBody>
      </p:sp>
    </p:spTree>
    <p:extLst>
      <p:ext uri="{BB962C8B-B14F-4D97-AF65-F5344CB8AC3E}">
        <p14:creationId xmlns:p14="http://schemas.microsoft.com/office/powerpoint/2010/main" val="206670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429649"/>
            <a:ext cx="11452484" cy="4641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spcAft>
                <a:spcPts val="1200"/>
              </a:spcAft>
            </a:pPr>
            <a:r>
              <a:rPr lang="tr-TR" dirty="0"/>
              <a:t>Başvuru sırasında </a:t>
            </a:r>
            <a:r>
              <a:rPr lang="tr-TR" b="1" dirty="0"/>
              <a:t>Proje Araştırma Önerisi Belgesi, Bölüm Onay Yazısı, Sanayi Onay Yazısı ve Transkript </a:t>
            </a:r>
            <a:r>
              <a:rPr lang="tr-TR" dirty="0"/>
              <a:t>belgelerinin yüklenmesi zorunludur. Bu belgelerden herhangi biri eksik veya imzasız/onaysız olan adayların başvuruları ön inceleme aşamasında elenecektir. Ayrıca Proje Araştırma Önerisi dosyası hazırlarken program web sayfamızdaki güncel proje önerisi şablonunun kullanılması gerekmektedir. Taahhütname ve gerekli olması halinde Etik Kurul İzin belgesi değerlendirme süreci sonrası yürütücü öğrencilerden ayrıca talep edilecektir.</a:t>
            </a:r>
            <a:endParaRPr lang="tr-TR" sz="280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52623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577018" y="2219411"/>
            <a:ext cx="10515600" cy="2852737"/>
          </a:xfrm>
        </p:spPr>
        <p:txBody>
          <a:bodyPr/>
          <a:lstStyle/>
          <a:p>
            <a:r>
              <a:rPr lang="tr-TR" dirty="0"/>
              <a:t/>
            </a:r>
            <a:br>
              <a:rPr lang="tr-TR" dirty="0"/>
            </a:br>
            <a:r>
              <a:rPr lang="tr-TR" b="1" dirty="0" smtClean="0"/>
              <a:t>BAŞVURU YÖNTEMİ</a:t>
            </a:r>
            <a:br>
              <a:rPr lang="tr-TR" b="1" dirty="0" smtClean="0"/>
            </a:br>
            <a:endParaRPr lang="en-TR" dirty="0"/>
          </a:p>
        </p:txBody>
      </p:sp>
    </p:spTree>
    <p:extLst>
      <p:ext uri="{BB962C8B-B14F-4D97-AF65-F5344CB8AC3E}">
        <p14:creationId xmlns:p14="http://schemas.microsoft.com/office/powerpoint/2010/main" val="328150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2012</TotalTime>
  <Words>311</Words>
  <Application>Microsoft Office PowerPoint</Application>
  <PresentationFormat>Geniş ekran</PresentationFormat>
  <Paragraphs>24</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Calibri Light</vt:lpstr>
      <vt:lpstr>Open Sans</vt:lpstr>
      <vt:lpstr>Office Theme</vt:lpstr>
      <vt:lpstr>TÜBİTAK-BİDEB 2209- B  Üniversite Öğrencileri Sanayiye Yönelik Araştırma Projeleri Desteği Programı </vt:lpstr>
      <vt:lpstr> AMACI VE KAPSAMI</vt:lpstr>
      <vt:lpstr>PowerPoint Sunusu</vt:lpstr>
      <vt:lpstr> BAŞVURU TARİHLERİ </vt:lpstr>
      <vt:lpstr>PowerPoint Sunusu</vt:lpstr>
      <vt:lpstr> BAŞVURU KOŞULLARI, İSTENİLEN BELGELER </vt:lpstr>
      <vt:lpstr>PowerPoint Sunusu</vt:lpstr>
      <vt:lpstr>PowerPoint Sunusu</vt:lpstr>
      <vt:lpstr> BAŞVURU YÖNTEMİ </vt:lpstr>
      <vt:lpstr>PowerPoint Sunusu</vt:lpstr>
      <vt:lpstr>PowerPoint Sunusu</vt:lpstr>
      <vt:lpstr> DESTEK MİKTARI VE SÜRESİ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SUBU</cp:lastModifiedBy>
  <cp:revision>159</cp:revision>
  <dcterms:created xsi:type="dcterms:W3CDTF">2020-09-09T19:50:56Z</dcterms:created>
  <dcterms:modified xsi:type="dcterms:W3CDTF">2021-11-26T14:13:24Z</dcterms:modified>
</cp:coreProperties>
</file>