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</p:sldIdLst>
  <p:sldSz cx="32399288" cy="51206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3864"/>
    <a:srgbClr val="313177"/>
    <a:srgbClr val="107F8E"/>
    <a:srgbClr val="17B9CF"/>
    <a:srgbClr val="9083ED"/>
    <a:srgbClr val="A61A95"/>
    <a:srgbClr val="0FB17B"/>
    <a:srgbClr val="CE84EC"/>
    <a:srgbClr val="33CBC4"/>
    <a:srgbClr val="FCFE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29" autoAdjust="0"/>
    <p:restoredTop sz="94660"/>
  </p:normalViewPr>
  <p:slideViewPr>
    <p:cSldViewPr snapToGrid="0">
      <p:cViewPr>
        <p:scale>
          <a:sx n="30" d="100"/>
          <a:sy n="30" d="100"/>
        </p:scale>
        <p:origin x="1110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8380311"/>
            <a:ext cx="27539395" cy="17827413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6895217"/>
            <a:ext cx="24299466" cy="12363023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0F428-1390-4148-B849-2AFD6277FE5F}" type="datetimeFigureOut">
              <a:rPr lang="tr-TR" smtClean="0"/>
              <a:t>25.12.2025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756D6-ED5B-4506-A9EF-9F1CCA24DC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0629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0F428-1390-4148-B849-2AFD6277FE5F}" type="datetimeFigureOut">
              <a:rPr lang="tr-TR" smtClean="0"/>
              <a:t>25.12.2025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756D6-ED5B-4506-A9EF-9F1CCA24DC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2619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726267"/>
            <a:ext cx="6986096" cy="43395057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726267"/>
            <a:ext cx="20553298" cy="4339505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0F428-1390-4148-B849-2AFD6277FE5F}" type="datetimeFigureOut">
              <a:rPr lang="tr-TR" smtClean="0"/>
              <a:t>25.12.2025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756D6-ED5B-4506-A9EF-9F1CCA24DC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1581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0F428-1390-4148-B849-2AFD6277FE5F}" type="datetimeFigureOut">
              <a:rPr lang="tr-TR" smtClean="0"/>
              <a:t>25.12.2025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756D6-ED5B-4506-A9EF-9F1CCA24DC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9660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2766055"/>
            <a:ext cx="27944386" cy="21300436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34268002"/>
            <a:ext cx="27944386" cy="1120139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0F428-1390-4148-B849-2AFD6277FE5F}" type="datetimeFigureOut">
              <a:rPr lang="tr-TR" smtClean="0"/>
              <a:t>25.12.2025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756D6-ED5B-4506-A9EF-9F1CCA24DC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9796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3631334"/>
            <a:ext cx="13769697" cy="3248999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3631334"/>
            <a:ext cx="13769697" cy="3248999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0F428-1390-4148-B849-2AFD6277FE5F}" type="datetimeFigureOut">
              <a:rPr lang="tr-TR" smtClean="0"/>
              <a:t>25.12.2025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756D6-ED5B-4506-A9EF-9F1CCA24DC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9360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726278"/>
            <a:ext cx="27944386" cy="989753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2552684"/>
            <a:ext cx="13706415" cy="6151876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8704560"/>
            <a:ext cx="13706415" cy="2751159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2552684"/>
            <a:ext cx="13773917" cy="6151876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8704560"/>
            <a:ext cx="13773917" cy="2751159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0F428-1390-4148-B849-2AFD6277FE5F}" type="datetimeFigureOut">
              <a:rPr lang="tr-TR" smtClean="0"/>
              <a:t>25.12.2025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756D6-ED5B-4506-A9EF-9F1CCA24DC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9015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0F428-1390-4148-B849-2AFD6277FE5F}" type="datetimeFigureOut">
              <a:rPr lang="tr-TR" smtClean="0"/>
              <a:t>25.12.2025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756D6-ED5B-4506-A9EF-9F1CCA24DC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6249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0F428-1390-4148-B849-2AFD6277FE5F}" type="datetimeFigureOut">
              <a:rPr lang="tr-TR" smtClean="0"/>
              <a:t>25.12.2025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756D6-ED5B-4506-A9EF-9F1CCA24DC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3075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3413760"/>
            <a:ext cx="10449614" cy="11948160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7372785"/>
            <a:ext cx="16402140" cy="3638973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5361920"/>
            <a:ext cx="10449614" cy="28459857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0F428-1390-4148-B849-2AFD6277FE5F}" type="datetimeFigureOut">
              <a:rPr lang="tr-TR" smtClean="0"/>
              <a:t>25.12.2025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756D6-ED5B-4506-A9EF-9F1CCA24DC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952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3413760"/>
            <a:ext cx="10449614" cy="11948160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7372785"/>
            <a:ext cx="16402140" cy="3638973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5361920"/>
            <a:ext cx="10449614" cy="28459857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0F428-1390-4148-B849-2AFD6277FE5F}" type="datetimeFigureOut">
              <a:rPr lang="tr-TR" smtClean="0"/>
              <a:t>25.12.2025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756D6-ED5B-4506-A9EF-9F1CCA24DC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1724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726278"/>
            <a:ext cx="27944386" cy="98975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3631334"/>
            <a:ext cx="27944386" cy="324899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7460758"/>
            <a:ext cx="7289840" cy="27262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A0F428-1390-4148-B849-2AFD6277FE5F}" type="datetimeFigureOut">
              <a:rPr lang="tr-TR" smtClean="0"/>
              <a:t>25.12.2025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7460758"/>
            <a:ext cx="10934760" cy="27262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7460758"/>
            <a:ext cx="7289840" cy="27262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B756D6-ED5B-4506-A9EF-9F1CCA24DC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7318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ikdörtgen 41"/>
          <p:cNvSpPr/>
          <p:nvPr/>
        </p:nvSpPr>
        <p:spPr>
          <a:xfrm>
            <a:off x="-244974" y="0"/>
            <a:ext cx="32399288" cy="51206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sz="6000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25642" y="272481"/>
            <a:ext cx="31209916" cy="5176277"/>
          </a:xfrm>
          <a:prstGeom prst="rect">
            <a:avLst/>
          </a:prstGeom>
          <a:solidFill>
            <a:schemeClr val="bg1"/>
          </a:solidFill>
          <a:ln w="3175">
            <a:solidFill>
              <a:srgbClr val="2038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49" name="Rectangle 48"/>
          <p:cNvSpPr/>
          <p:nvPr/>
        </p:nvSpPr>
        <p:spPr>
          <a:xfrm>
            <a:off x="7181670" y="1025964"/>
            <a:ext cx="18035949" cy="37564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6000" b="1" dirty="0">
                <a:solidFill>
                  <a:srgbClr val="203864"/>
                </a:solidFill>
              </a:rPr>
              <a:t>Poster Başlığı</a:t>
            </a:r>
          </a:p>
          <a:p>
            <a:pPr algn="ctr"/>
            <a:r>
              <a:rPr lang="tr-TR" sz="4800" b="1" dirty="0">
                <a:solidFill>
                  <a:srgbClr val="203864"/>
                </a:solidFill>
              </a:rPr>
              <a:t>(Bitirme Çalışması/Mekatronik Mühendisliği Tasarımı)</a:t>
            </a:r>
          </a:p>
        </p:txBody>
      </p:sp>
      <p:sp>
        <p:nvSpPr>
          <p:cNvPr id="53" name="Dikdörtgen 115"/>
          <p:cNvSpPr/>
          <p:nvPr/>
        </p:nvSpPr>
        <p:spPr>
          <a:xfrm>
            <a:off x="16505341" y="43760369"/>
            <a:ext cx="15015213" cy="494297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32</a:t>
            </a:r>
          </a:p>
        </p:txBody>
      </p:sp>
      <p:sp>
        <p:nvSpPr>
          <p:cNvPr id="55" name="Dikdörtgen 56"/>
          <p:cNvSpPr/>
          <p:nvPr/>
        </p:nvSpPr>
        <p:spPr>
          <a:xfrm>
            <a:off x="16474735" y="39688919"/>
            <a:ext cx="15032324" cy="287896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32</a:t>
            </a:r>
          </a:p>
        </p:txBody>
      </p:sp>
      <p:sp>
        <p:nvSpPr>
          <p:cNvPr id="56" name="Dikdörtgen 94"/>
          <p:cNvSpPr/>
          <p:nvPr/>
        </p:nvSpPr>
        <p:spPr>
          <a:xfrm>
            <a:off x="16474735" y="6718834"/>
            <a:ext cx="14967988" cy="461548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/>
              <a:t>3  2</a:t>
            </a:r>
          </a:p>
        </p:txBody>
      </p:sp>
      <p:sp>
        <p:nvSpPr>
          <p:cNvPr id="67" name="Dikdörtgen 83"/>
          <p:cNvSpPr/>
          <p:nvPr/>
        </p:nvSpPr>
        <p:spPr>
          <a:xfrm>
            <a:off x="3232964" y="17051578"/>
            <a:ext cx="606679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228600" algn="l"/>
              </a:tabLst>
            </a:pPr>
            <a:r>
              <a:rPr lang="en-US" sz="6600" b="1" dirty="0">
                <a:solidFill>
                  <a:schemeClr val="bg1"/>
                </a:solidFill>
                <a:ea typeface="Times New Roman" panose="02020603050405020304" pitchFamily="18" charset="0"/>
              </a:rPr>
              <a:t>INTRODUCTION</a:t>
            </a:r>
            <a:r>
              <a:rPr lang="tr-TR" sz="6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asd</a:t>
            </a:r>
            <a:endParaRPr lang="en-US" sz="6600" dirty="0">
              <a:solidFill>
                <a:schemeClr val="bg1"/>
              </a:solidFill>
              <a:ea typeface="Times New Roman" panose="02020603050405020304" pitchFamily="18" charset="0"/>
            </a:endParaRPr>
          </a:p>
        </p:txBody>
      </p:sp>
      <p:sp>
        <p:nvSpPr>
          <p:cNvPr id="62" name="Dikdörtgen 51"/>
          <p:cNvSpPr/>
          <p:nvPr/>
        </p:nvSpPr>
        <p:spPr>
          <a:xfrm>
            <a:off x="952951" y="7713280"/>
            <a:ext cx="15001719" cy="1788992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32</a:t>
            </a:r>
          </a:p>
        </p:txBody>
      </p:sp>
      <p:sp>
        <p:nvSpPr>
          <p:cNvPr id="84" name="Dikdörtgen 115"/>
          <p:cNvSpPr/>
          <p:nvPr/>
        </p:nvSpPr>
        <p:spPr>
          <a:xfrm>
            <a:off x="952950" y="48897716"/>
            <a:ext cx="30592039" cy="144358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450108" y="27085082"/>
            <a:ext cx="53533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/>
              <a:t>     </a:t>
            </a:r>
            <a:endParaRPr lang="en-US" sz="2800" dirty="0"/>
          </a:p>
        </p:txBody>
      </p:sp>
      <p:sp>
        <p:nvSpPr>
          <p:cNvPr id="52" name="TextBox 51"/>
          <p:cNvSpPr txBox="1"/>
          <p:nvPr/>
        </p:nvSpPr>
        <p:spPr>
          <a:xfrm>
            <a:off x="17169770" y="26514960"/>
            <a:ext cx="104152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/>
              <a:t> </a:t>
            </a:r>
          </a:p>
        </p:txBody>
      </p:sp>
      <p:sp>
        <p:nvSpPr>
          <p:cNvPr id="59" name="Dikdörtgen 56"/>
          <p:cNvSpPr/>
          <p:nvPr/>
        </p:nvSpPr>
        <p:spPr>
          <a:xfrm>
            <a:off x="16423583" y="12536103"/>
            <a:ext cx="15001718" cy="258132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32</a:t>
            </a:r>
          </a:p>
        </p:txBody>
      </p:sp>
      <p:sp>
        <p:nvSpPr>
          <p:cNvPr id="90" name="Dikdörtgen 94"/>
          <p:cNvSpPr/>
          <p:nvPr/>
        </p:nvSpPr>
        <p:spPr>
          <a:xfrm>
            <a:off x="971468" y="27100096"/>
            <a:ext cx="14983202" cy="2160324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/>
              <a:t>32</a:t>
            </a:r>
          </a:p>
        </p:txBody>
      </p:sp>
      <p:sp>
        <p:nvSpPr>
          <p:cNvPr id="3" name="Rectangle 2"/>
          <p:cNvSpPr/>
          <p:nvPr/>
        </p:nvSpPr>
        <p:spPr>
          <a:xfrm>
            <a:off x="8983018" y="40832089"/>
            <a:ext cx="642836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ea typeface="Times New Roman" panose="02020603050405020304" pitchFamily="18" charset="0"/>
              </a:rPr>
              <a:t>MATERIALS &amp; METHODS</a:t>
            </a:r>
            <a:endParaRPr lang="en-US" sz="4800" dirty="0"/>
          </a:p>
        </p:txBody>
      </p:sp>
      <p:sp>
        <p:nvSpPr>
          <p:cNvPr id="81" name="Rectangle 80"/>
          <p:cNvSpPr/>
          <p:nvPr/>
        </p:nvSpPr>
        <p:spPr>
          <a:xfrm>
            <a:off x="952950" y="5595118"/>
            <a:ext cx="3032977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4800" b="1" dirty="0">
                <a:solidFill>
                  <a:srgbClr val="20386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Öğrenci ve danışman isimleri bu alana yazılacaktır</a:t>
            </a: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3">
            <a:extLst>
              <a:ext uri="{FF2B5EF4-FFF2-40B4-BE49-F238E27FC236}">
                <a16:creationId xmlns:a16="http://schemas.microsoft.com/office/drawing/2014/main" id="{0D6F2BE2-3DFD-BBBE-9940-C56EF6B62E7C}"/>
              </a:ext>
            </a:extLst>
          </p:cNvPr>
          <p:cNvSpPr txBox="1"/>
          <p:nvPr/>
        </p:nvSpPr>
        <p:spPr>
          <a:xfrm>
            <a:off x="1234837" y="8074610"/>
            <a:ext cx="14456464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dirty="0"/>
              <a:t>Giriş aşağıdaki gibi yazılmalıdır.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Giriş bölümü, okuyucuların konu hakkında genel bir bilgi kazanmasına yardımcı olmalıdır. </a:t>
            </a:r>
          </a:p>
          <a:p>
            <a:pPr algn="just"/>
            <a:r>
              <a:rPr lang="tr-TR" sz="2400" dirty="0"/>
              <a:t>Girişte olması gerekenler aşağıda listelenmiştir. </a:t>
            </a:r>
          </a:p>
          <a:p>
            <a:pPr marL="457200" indent="-457200" algn="just">
              <a:buFontTx/>
              <a:buChar char="-"/>
            </a:pPr>
            <a:r>
              <a:rPr lang="tr-TR" sz="2400" dirty="0"/>
              <a:t>Başlık ve konu tanıtımı.</a:t>
            </a:r>
          </a:p>
          <a:p>
            <a:pPr marL="457200" indent="-457200" algn="just">
              <a:buFontTx/>
              <a:buChar char="-"/>
            </a:pPr>
            <a:r>
              <a:rPr lang="tr-TR" sz="2400" dirty="0"/>
              <a:t>Projenin ana argümanını anlatmalıdır.</a:t>
            </a:r>
          </a:p>
          <a:p>
            <a:pPr marL="457200" indent="-457200" algn="just">
              <a:buFontTx/>
              <a:buChar char="-"/>
            </a:pPr>
            <a:r>
              <a:rPr lang="tr-TR" sz="2400" dirty="0"/>
              <a:t>Yapılan projenin önemini anlatmalıdır.</a:t>
            </a:r>
          </a:p>
          <a:p>
            <a:pPr marL="457200" indent="-457200" algn="just">
              <a:buFontTx/>
              <a:buChar char="-"/>
            </a:pPr>
            <a:r>
              <a:rPr lang="tr-TR" sz="2400" dirty="0"/>
              <a:t>Literatür taramasına (makale, tez, kitap, patent vb.) yer verilmelidir.</a:t>
            </a:r>
          </a:p>
          <a:p>
            <a:pPr marL="457200" indent="-457200" algn="just">
              <a:buFontTx/>
              <a:buChar char="-"/>
            </a:pPr>
            <a:r>
              <a:rPr lang="tr-TR" sz="2400" dirty="0"/>
              <a:t>Projenin hedeflerine ve beklentilerine yer verilmelidir.</a:t>
            </a:r>
          </a:p>
          <a:p>
            <a:pPr algn="just"/>
            <a:endParaRPr lang="tr-TR" sz="3200" dirty="0"/>
          </a:p>
        </p:txBody>
      </p:sp>
      <p:grpSp>
        <p:nvGrpSpPr>
          <p:cNvPr id="8" name="Group 64">
            <a:extLst>
              <a:ext uri="{FF2B5EF4-FFF2-40B4-BE49-F238E27FC236}">
                <a16:creationId xmlns:a16="http://schemas.microsoft.com/office/drawing/2014/main" id="{45FA48A6-B6ED-4CCE-EA13-B81FF4F5E043}"/>
              </a:ext>
            </a:extLst>
          </p:cNvPr>
          <p:cNvGrpSpPr/>
          <p:nvPr/>
        </p:nvGrpSpPr>
        <p:grpSpPr>
          <a:xfrm>
            <a:off x="1090398" y="6740162"/>
            <a:ext cx="15005332" cy="870077"/>
            <a:chOff x="731694" y="6467777"/>
            <a:chExt cx="11702818" cy="870077"/>
          </a:xfrm>
        </p:grpSpPr>
        <p:sp>
          <p:nvSpPr>
            <p:cNvPr id="16" name="Aynı Yanın Köşesi Yuvarlatılmış Dikdörtgen 60">
              <a:extLst>
                <a:ext uri="{FF2B5EF4-FFF2-40B4-BE49-F238E27FC236}">
                  <a16:creationId xmlns:a16="http://schemas.microsoft.com/office/drawing/2014/main" id="{BE34F03C-2790-3AA2-FAED-169177758C38}"/>
                </a:ext>
              </a:extLst>
            </p:cNvPr>
            <p:cNvSpPr/>
            <p:nvPr/>
          </p:nvSpPr>
          <p:spPr>
            <a:xfrm flipV="1">
              <a:off x="734512" y="6467777"/>
              <a:ext cx="11700000" cy="62697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0386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Aynı Yanın Köşesi Yuvarlatılmış Dikdörtgen 44">
              <a:extLst>
                <a:ext uri="{FF2B5EF4-FFF2-40B4-BE49-F238E27FC236}">
                  <a16:creationId xmlns:a16="http://schemas.microsoft.com/office/drawing/2014/main" id="{2BD210DC-8A96-198C-15A2-D999EADA6703}"/>
                </a:ext>
              </a:extLst>
            </p:cNvPr>
            <p:cNvSpPr/>
            <p:nvPr/>
          </p:nvSpPr>
          <p:spPr>
            <a:xfrm flipV="1">
              <a:off x="731694" y="6472700"/>
              <a:ext cx="4935752" cy="86515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03864"/>
            </a:solidFill>
            <a:ln>
              <a:noFill/>
            </a:ln>
            <a:effectLst>
              <a:outerShdw blurRad="50800" dist="50800" dir="5400000" algn="ctr" rotWithShape="0">
                <a:schemeClr val="accent1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0" name="Dikdörtgen 16">
            <a:extLst>
              <a:ext uri="{FF2B5EF4-FFF2-40B4-BE49-F238E27FC236}">
                <a16:creationId xmlns:a16="http://schemas.microsoft.com/office/drawing/2014/main" id="{AF78971A-1706-B9B6-F214-BDA83D6DD635}"/>
              </a:ext>
            </a:extLst>
          </p:cNvPr>
          <p:cNvSpPr/>
          <p:nvPr/>
        </p:nvSpPr>
        <p:spPr>
          <a:xfrm>
            <a:off x="3158777" y="14566337"/>
            <a:ext cx="188224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  <a:tabLst>
                <a:tab pos="228600" algn="l"/>
              </a:tabLst>
            </a:pPr>
            <a:r>
              <a:rPr lang="tr-TR" sz="6000" b="1" dirty="0">
                <a:solidFill>
                  <a:schemeClr val="bg1"/>
                </a:solidFill>
                <a:ea typeface="Times New Roman" panose="02020603050405020304" pitchFamily="18" charset="0"/>
              </a:rPr>
              <a:t>GİRİŞ</a:t>
            </a:r>
            <a:endParaRPr lang="en-US" sz="6000" dirty="0">
              <a:solidFill>
                <a:schemeClr val="bg1"/>
              </a:solidFill>
              <a:ea typeface="Times New Roman" panose="02020603050405020304" pitchFamily="18" charset="0"/>
            </a:endParaRPr>
          </a:p>
        </p:txBody>
      </p:sp>
      <p:grpSp>
        <p:nvGrpSpPr>
          <p:cNvPr id="21" name="Group 64">
            <a:extLst>
              <a:ext uri="{FF2B5EF4-FFF2-40B4-BE49-F238E27FC236}">
                <a16:creationId xmlns:a16="http://schemas.microsoft.com/office/drawing/2014/main" id="{11E23FEB-49B6-1116-5B34-8F8624127F20}"/>
              </a:ext>
            </a:extLst>
          </p:cNvPr>
          <p:cNvGrpSpPr/>
          <p:nvPr/>
        </p:nvGrpSpPr>
        <p:grpSpPr>
          <a:xfrm>
            <a:off x="949337" y="26117816"/>
            <a:ext cx="15005333" cy="870077"/>
            <a:chOff x="731693" y="6467777"/>
            <a:chExt cx="11702819" cy="870077"/>
          </a:xfrm>
        </p:grpSpPr>
        <p:sp>
          <p:nvSpPr>
            <p:cNvPr id="22" name="Aynı Yanın Köşesi Yuvarlatılmış Dikdörtgen 60">
              <a:extLst>
                <a:ext uri="{FF2B5EF4-FFF2-40B4-BE49-F238E27FC236}">
                  <a16:creationId xmlns:a16="http://schemas.microsoft.com/office/drawing/2014/main" id="{844A9EC1-5A0B-2832-198E-5616D224565E}"/>
                </a:ext>
              </a:extLst>
            </p:cNvPr>
            <p:cNvSpPr/>
            <p:nvPr/>
          </p:nvSpPr>
          <p:spPr>
            <a:xfrm flipV="1">
              <a:off x="734512" y="6467777"/>
              <a:ext cx="11700000" cy="62697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0386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Aynı Yanın Köşesi Yuvarlatılmış Dikdörtgen 44">
              <a:extLst>
                <a:ext uri="{FF2B5EF4-FFF2-40B4-BE49-F238E27FC236}">
                  <a16:creationId xmlns:a16="http://schemas.microsoft.com/office/drawing/2014/main" id="{2E005D33-4323-63F4-4D8D-E41D60D5AA00}"/>
                </a:ext>
              </a:extLst>
            </p:cNvPr>
            <p:cNvSpPr/>
            <p:nvPr/>
          </p:nvSpPr>
          <p:spPr>
            <a:xfrm flipV="1">
              <a:off x="731693" y="6472700"/>
              <a:ext cx="6838742" cy="86515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03864"/>
            </a:solidFill>
            <a:ln>
              <a:noFill/>
            </a:ln>
            <a:effectLst>
              <a:outerShdw blurRad="50800" dist="50800" dir="5400000" algn="ctr" rotWithShape="0">
                <a:schemeClr val="accent1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7" name="Dikdörtgen 16">
            <a:extLst>
              <a:ext uri="{FF2B5EF4-FFF2-40B4-BE49-F238E27FC236}">
                <a16:creationId xmlns:a16="http://schemas.microsoft.com/office/drawing/2014/main" id="{4DA6A44B-47B8-16CE-F5D4-DC7E65025C28}"/>
              </a:ext>
            </a:extLst>
          </p:cNvPr>
          <p:cNvSpPr/>
          <p:nvPr/>
        </p:nvSpPr>
        <p:spPr>
          <a:xfrm>
            <a:off x="1057598" y="26020824"/>
            <a:ext cx="728359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  <a:ea typeface="Times New Roman" panose="02020603050405020304" pitchFamily="18" charset="0"/>
              </a:rPr>
              <a:t>MATER</a:t>
            </a:r>
            <a:r>
              <a:rPr lang="tr-TR" sz="6000" b="1" dirty="0">
                <a:solidFill>
                  <a:schemeClr val="bg1"/>
                </a:solidFill>
                <a:ea typeface="Times New Roman" panose="02020603050405020304" pitchFamily="18" charset="0"/>
              </a:rPr>
              <a:t>YAL</a:t>
            </a:r>
            <a:r>
              <a:rPr lang="en-US" sz="6000" b="1" dirty="0">
                <a:solidFill>
                  <a:schemeClr val="bg1"/>
                </a:solidFill>
                <a:ea typeface="Times New Roman" panose="02020603050405020304" pitchFamily="18" charset="0"/>
              </a:rPr>
              <a:t> &amp; </a:t>
            </a:r>
            <a:r>
              <a:rPr lang="tr-TR" sz="6000" b="1" dirty="0">
                <a:solidFill>
                  <a:schemeClr val="bg1"/>
                </a:solidFill>
                <a:ea typeface="Times New Roman" panose="02020603050405020304" pitchFamily="18" charset="0"/>
              </a:rPr>
              <a:t>YÖNTEM</a:t>
            </a:r>
            <a:endParaRPr lang="en-US" sz="6000" dirty="0"/>
          </a:p>
        </p:txBody>
      </p:sp>
      <p:grpSp>
        <p:nvGrpSpPr>
          <p:cNvPr id="30" name="Group 64">
            <a:extLst>
              <a:ext uri="{FF2B5EF4-FFF2-40B4-BE49-F238E27FC236}">
                <a16:creationId xmlns:a16="http://schemas.microsoft.com/office/drawing/2014/main" id="{82A9798D-28BA-2EEC-6167-51FF06EBD622}"/>
              </a:ext>
            </a:extLst>
          </p:cNvPr>
          <p:cNvGrpSpPr/>
          <p:nvPr/>
        </p:nvGrpSpPr>
        <p:grpSpPr>
          <a:xfrm>
            <a:off x="16403972" y="11686460"/>
            <a:ext cx="15005333" cy="870077"/>
            <a:chOff x="731693" y="6467777"/>
            <a:chExt cx="11702819" cy="870077"/>
          </a:xfrm>
        </p:grpSpPr>
        <p:sp>
          <p:nvSpPr>
            <p:cNvPr id="32" name="Aynı Yanın Köşesi Yuvarlatılmış Dikdörtgen 60">
              <a:extLst>
                <a:ext uri="{FF2B5EF4-FFF2-40B4-BE49-F238E27FC236}">
                  <a16:creationId xmlns:a16="http://schemas.microsoft.com/office/drawing/2014/main" id="{C4414CFC-AF85-0336-E659-5D40D9B96609}"/>
                </a:ext>
              </a:extLst>
            </p:cNvPr>
            <p:cNvSpPr/>
            <p:nvPr/>
          </p:nvSpPr>
          <p:spPr>
            <a:xfrm flipV="1">
              <a:off x="734512" y="6467777"/>
              <a:ext cx="11700000" cy="62697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0386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Aynı Yanın Köşesi Yuvarlatılmış Dikdörtgen 44">
              <a:extLst>
                <a:ext uri="{FF2B5EF4-FFF2-40B4-BE49-F238E27FC236}">
                  <a16:creationId xmlns:a16="http://schemas.microsoft.com/office/drawing/2014/main" id="{3C430DCE-489E-FF9D-8A04-5860F289BEFF}"/>
                </a:ext>
              </a:extLst>
            </p:cNvPr>
            <p:cNvSpPr/>
            <p:nvPr/>
          </p:nvSpPr>
          <p:spPr>
            <a:xfrm flipV="1">
              <a:off x="731693" y="6472700"/>
              <a:ext cx="6524729" cy="86515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03864"/>
            </a:solidFill>
            <a:ln>
              <a:noFill/>
            </a:ln>
            <a:effectLst>
              <a:outerShdw blurRad="50800" dist="50800" dir="5400000" algn="ctr" rotWithShape="0">
                <a:schemeClr val="accent1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5" name="Dikdörtgen 16">
            <a:extLst>
              <a:ext uri="{FF2B5EF4-FFF2-40B4-BE49-F238E27FC236}">
                <a16:creationId xmlns:a16="http://schemas.microsoft.com/office/drawing/2014/main" id="{8CC4EDED-E26F-C99E-3267-F26E2BFBAB21}"/>
              </a:ext>
            </a:extLst>
          </p:cNvPr>
          <p:cNvSpPr/>
          <p:nvPr/>
        </p:nvSpPr>
        <p:spPr>
          <a:xfrm>
            <a:off x="17231296" y="11592298"/>
            <a:ext cx="667939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tabLst>
                <a:tab pos="228600" algn="l"/>
              </a:tabLst>
            </a:pPr>
            <a:r>
              <a:rPr lang="tr-TR" sz="6000" b="1" dirty="0">
                <a:solidFill>
                  <a:schemeClr val="bg1"/>
                </a:solidFill>
                <a:ea typeface="Times New Roman" panose="02020603050405020304" pitchFamily="18" charset="0"/>
              </a:rPr>
              <a:t>SONUÇ &amp; TARTIŞMA</a:t>
            </a:r>
            <a:endParaRPr lang="en-US" sz="6000" dirty="0">
              <a:solidFill>
                <a:schemeClr val="bg1"/>
              </a:solidFill>
              <a:ea typeface="Times New Roman" panose="02020603050405020304" pitchFamily="18" charset="0"/>
            </a:endParaRPr>
          </a:p>
        </p:txBody>
      </p:sp>
      <p:grpSp>
        <p:nvGrpSpPr>
          <p:cNvPr id="36" name="Group 64">
            <a:extLst>
              <a:ext uri="{FF2B5EF4-FFF2-40B4-BE49-F238E27FC236}">
                <a16:creationId xmlns:a16="http://schemas.microsoft.com/office/drawing/2014/main" id="{BEF828A4-A7F2-2079-5D86-BDEA120B8532}"/>
              </a:ext>
            </a:extLst>
          </p:cNvPr>
          <p:cNvGrpSpPr/>
          <p:nvPr/>
        </p:nvGrpSpPr>
        <p:grpSpPr>
          <a:xfrm>
            <a:off x="16474735" y="38765336"/>
            <a:ext cx="15032324" cy="870077"/>
            <a:chOff x="731693" y="6467777"/>
            <a:chExt cx="11702819" cy="870077"/>
          </a:xfrm>
        </p:grpSpPr>
        <p:sp>
          <p:nvSpPr>
            <p:cNvPr id="37" name="Aynı Yanın Köşesi Yuvarlatılmış Dikdörtgen 60">
              <a:extLst>
                <a:ext uri="{FF2B5EF4-FFF2-40B4-BE49-F238E27FC236}">
                  <a16:creationId xmlns:a16="http://schemas.microsoft.com/office/drawing/2014/main" id="{7E4C24D6-82DD-2BBA-3B58-102C8F296A7E}"/>
                </a:ext>
              </a:extLst>
            </p:cNvPr>
            <p:cNvSpPr/>
            <p:nvPr/>
          </p:nvSpPr>
          <p:spPr>
            <a:xfrm flipV="1">
              <a:off x="734512" y="6467777"/>
              <a:ext cx="11700000" cy="62697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0386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Aynı Yanın Köşesi Yuvarlatılmış Dikdörtgen 44">
              <a:extLst>
                <a:ext uri="{FF2B5EF4-FFF2-40B4-BE49-F238E27FC236}">
                  <a16:creationId xmlns:a16="http://schemas.microsoft.com/office/drawing/2014/main" id="{D9B712A2-D043-016C-0574-70D4EE8BF006}"/>
                </a:ext>
              </a:extLst>
            </p:cNvPr>
            <p:cNvSpPr/>
            <p:nvPr/>
          </p:nvSpPr>
          <p:spPr>
            <a:xfrm flipV="1">
              <a:off x="731693" y="6472700"/>
              <a:ext cx="4890883" cy="86515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03864"/>
            </a:solidFill>
            <a:ln>
              <a:noFill/>
            </a:ln>
            <a:effectLst>
              <a:outerShdw blurRad="50800" dist="50800" dir="5400000" algn="ctr" rotWithShape="0">
                <a:schemeClr val="accent1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9" name="Dikdörtgen 16">
            <a:extLst>
              <a:ext uri="{FF2B5EF4-FFF2-40B4-BE49-F238E27FC236}">
                <a16:creationId xmlns:a16="http://schemas.microsoft.com/office/drawing/2014/main" id="{3F4DACAF-C489-4844-D531-0AA85D2AE761}"/>
              </a:ext>
            </a:extLst>
          </p:cNvPr>
          <p:cNvSpPr/>
          <p:nvPr/>
        </p:nvSpPr>
        <p:spPr>
          <a:xfrm>
            <a:off x="17719881" y="38658421"/>
            <a:ext cx="335861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tabLst>
                <a:tab pos="228600" algn="l"/>
              </a:tabLst>
            </a:pPr>
            <a:r>
              <a:rPr lang="tr-TR" sz="6000" b="1" dirty="0">
                <a:solidFill>
                  <a:schemeClr val="bg1"/>
                </a:solidFill>
                <a:ea typeface="Times New Roman" panose="02020603050405020304" pitchFamily="18" charset="0"/>
              </a:rPr>
              <a:t>ÖNERİLER</a:t>
            </a:r>
            <a:endParaRPr lang="en-US" sz="6000" dirty="0">
              <a:solidFill>
                <a:schemeClr val="bg1"/>
              </a:solidFill>
              <a:ea typeface="Times New Roman" panose="02020603050405020304" pitchFamily="18" charset="0"/>
            </a:endParaRPr>
          </a:p>
        </p:txBody>
      </p:sp>
      <p:grpSp>
        <p:nvGrpSpPr>
          <p:cNvPr id="40" name="Group 64">
            <a:extLst>
              <a:ext uri="{FF2B5EF4-FFF2-40B4-BE49-F238E27FC236}">
                <a16:creationId xmlns:a16="http://schemas.microsoft.com/office/drawing/2014/main" id="{F8F96EDB-F613-F103-4F28-6D79454DCFE3}"/>
              </a:ext>
            </a:extLst>
          </p:cNvPr>
          <p:cNvGrpSpPr/>
          <p:nvPr/>
        </p:nvGrpSpPr>
        <p:grpSpPr>
          <a:xfrm>
            <a:off x="16505341" y="42890293"/>
            <a:ext cx="15032325" cy="870077"/>
            <a:chOff x="731692" y="6467777"/>
            <a:chExt cx="11702820" cy="870077"/>
          </a:xfrm>
        </p:grpSpPr>
        <p:sp>
          <p:nvSpPr>
            <p:cNvPr id="41" name="Aynı Yanın Köşesi Yuvarlatılmış Dikdörtgen 60">
              <a:extLst>
                <a:ext uri="{FF2B5EF4-FFF2-40B4-BE49-F238E27FC236}">
                  <a16:creationId xmlns:a16="http://schemas.microsoft.com/office/drawing/2014/main" id="{F00A91CA-CBA6-B05B-BF4B-1285D8428E4A}"/>
                </a:ext>
              </a:extLst>
            </p:cNvPr>
            <p:cNvSpPr/>
            <p:nvPr/>
          </p:nvSpPr>
          <p:spPr>
            <a:xfrm flipV="1">
              <a:off x="734512" y="6467777"/>
              <a:ext cx="11700000" cy="62697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0386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Aynı Yanın Köşesi Yuvarlatılmış Dikdörtgen 44">
              <a:extLst>
                <a:ext uri="{FF2B5EF4-FFF2-40B4-BE49-F238E27FC236}">
                  <a16:creationId xmlns:a16="http://schemas.microsoft.com/office/drawing/2014/main" id="{BF349E0D-7176-0C85-A4D1-084CD5553960}"/>
                </a:ext>
              </a:extLst>
            </p:cNvPr>
            <p:cNvSpPr/>
            <p:nvPr/>
          </p:nvSpPr>
          <p:spPr>
            <a:xfrm flipV="1">
              <a:off x="731692" y="6472700"/>
              <a:ext cx="4066459" cy="86515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03864"/>
            </a:solidFill>
            <a:ln>
              <a:noFill/>
            </a:ln>
            <a:effectLst>
              <a:outerShdw blurRad="50800" dist="50800" dir="5400000" algn="ctr" rotWithShape="0">
                <a:schemeClr val="accent1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3" name="Dikdörtgen 16">
            <a:extLst>
              <a:ext uri="{FF2B5EF4-FFF2-40B4-BE49-F238E27FC236}">
                <a16:creationId xmlns:a16="http://schemas.microsoft.com/office/drawing/2014/main" id="{673E6D9C-09A2-3180-A847-9F6830CB1024}"/>
              </a:ext>
            </a:extLst>
          </p:cNvPr>
          <p:cNvSpPr/>
          <p:nvPr/>
        </p:nvSpPr>
        <p:spPr>
          <a:xfrm>
            <a:off x="16497684" y="42778862"/>
            <a:ext cx="471475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tabLst>
                <a:tab pos="228600" algn="l"/>
              </a:tabLst>
            </a:pPr>
            <a:r>
              <a:rPr lang="tr-TR" sz="6000" b="1" dirty="0">
                <a:solidFill>
                  <a:schemeClr val="bg1"/>
                </a:solidFill>
                <a:ea typeface="Times New Roman" panose="02020603050405020304" pitchFamily="18" charset="0"/>
              </a:rPr>
              <a:t>REFERANSLAR</a:t>
            </a:r>
            <a:endParaRPr lang="en-US" sz="6000" dirty="0">
              <a:solidFill>
                <a:schemeClr val="bg1"/>
              </a:solidFill>
              <a:ea typeface="Times New Roman" panose="02020603050405020304" pitchFamily="18" charset="0"/>
            </a:endParaRPr>
          </a:p>
        </p:txBody>
      </p:sp>
      <p:sp>
        <p:nvSpPr>
          <p:cNvPr id="44" name="TextBox 27">
            <a:extLst>
              <a:ext uri="{FF2B5EF4-FFF2-40B4-BE49-F238E27FC236}">
                <a16:creationId xmlns:a16="http://schemas.microsoft.com/office/drawing/2014/main" id="{0235B214-D695-608C-753A-A31E9ADED991}"/>
              </a:ext>
            </a:extLst>
          </p:cNvPr>
          <p:cNvSpPr txBox="1"/>
          <p:nvPr/>
        </p:nvSpPr>
        <p:spPr>
          <a:xfrm>
            <a:off x="1090398" y="49120388"/>
            <a:ext cx="245143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>
                <a:solidFill>
                  <a:srgbClr val="203864"/>
                </a:solidFill>
              </a:rPr>
              <a:t>Yapılan çalışma proje (2209 vb.) desteği aldı mı? Bu alanda belirtiniz. Teşekkür vb. hususlar bu kısımda belirtilebilir.</a:t>
            </a:r>
            <a:r>
              <a:rPr lang="en-US" sz="3200" b="1" dirty="0">
                <a:solidFill>
                  <a:srgbClr val="203864"/>
                </a:solidFill>
              </a:rPr>
              <a:t> </a:t>
            </a:r>
          </a:p>
          <a:p>
            <a:r>
              <a:rPr lang="en-US" sz="2200" dirty="0">
                <a:solidFill>
                  <a:srgbClr val="203864"/>
                </a:solidFill>
              </a:rPr>
              <a:t>                </a:t>
            </a:r>
          </a:p>
        </p:txBody>
      </p:sp>
      <p:sp>
        <p:nvSpPr>
          <p:cNvPr id="68" name="TextBox 99"/>
          <p:cNvSpPr txBox="1"/>
          <p:nvPr/>
        </p:nvSpPr>
        <p:spPr>
          <a:xfrm>
            <a:off x="25604783" y="811968"/>
            <a:ext cx="623077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b="1" dirty="0">
                <a:solidFill>
                  <a:srgbClr val="203864"/>
                </a:solidFill>
              </a:rPr>
              <a:t>MEKATRONİK</a:t>
            </a:r>
            <a:br>
              <a:rPr lang="tr-TR" sz="4800" b="1" dirty="0">
                <a:solidFill>
                  <a:srgbClr val="203864"/>
                </a:solidFill>
              </a:rPr>
            </a:br>
            <a:r>
              <a:rPr lang="tr-TR" sz="4800" b="1" dirty="0">
                <a:solidFill>
                  <a:srgbClr val="203864"/>
                </a:solidFill>
              </a:rPr>
              <a:t>MÜHENDİSLİĞİ </a:t>
            </a:r>
            <a:br>
              <a:rPr lang="tr-TR" sz="4800" b="1" dirty="0">
                <a:solidFill>
                  <a:srgbClr val="203864"/>
                </a:solidFill>
              </a:rPr>
            </a:br>
            <a:r>
              <a:rPr lang="tr-TR" sz="4800" b="1" dirty="0">
                <a:solidFill>
                  <a:srgbClr val="203864"/>
                </a:solidFill>
              </a:rPr>
              <a:t>PROJE SERGİSİ</a:t>
            </a:r>
            <a:br>
              <a:rPr lang="tr-TR" sz="4800" b="1" dirty="0">
                <a:solidFill>
                  <a:srgbClr val="203864"/>
                </a:solidFill>
              </a:rPr>
            </a:br>
            <a:r>
              <a:rPr lang="tr-TR" sz="4800" b="1" dirty="0">
                <a:solidFill>
                  <a:srgbClr val="203864"/>
                </a:solidFill>
              </a:rPr>
              <a:t>2025-2026 Güz</a:t>
            </a:r>
            <a:endParaRPr lang="en-US" sz="4800" b="1" dirty="0">
              <a:solidFill>
                <a:srgbClr val="203864"/>
              </a:solidFill>
            </a:endParaRPr>
          </a:p>
        </p:txBody>
      </p:sp>
      <p:pic>
        <p:nvPicPr>
          <p:cNvPr id="12" name="Resim 11" descr="grafik, grafik tasarım, logo, simge, sembol içeren bir resim">
            <a:extLst>
              <a:ext uri="{FF2B5EF4-FFF2-40B4-BE49-F238E27FC236}">
                <a16:creationId xmlns:a16="http://schemas.microsoft.com/office/drawing/2014/main" id="{882B0399-7235-C034-1B7E-38E22C9A5F7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642" y="415587"/>
            <a:ext cx="4846947" cy="4846947"/>
          </a:xfrm>
          <a:prstGeom prst="rect">
            <a:avLst/>
          </a:prstGeom>
        </p:spPr>
      </p:pic>
      <p:sp>
        <p:nvSpPr>
          <p:cNvPr id="13" name="Dikdörtgen 16">
            <a:extLst>
              <a:ext uri="{FF2B5EF4-FFF2-40B4-BE49-F238E27FC236}">
                <a16:creationId xmlns:a16="http://schemas.microsoft.com/office/drawing/2014/main" id="{896A61E4-EE7B-89C8-309A-8B07FFEF8FA2}"/>
              </a:ext>
            </a:extLst>
          </p:cNvPr>
          <p:cNvSpPr/>
          <p:nvPr/>
        </p:nvSpPr>
        <p:spPr>
          <a:xfrm>
            <a:off x="1399225" y="6669917"/>
            <a:ext cx="188224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6000" b="1" dirty="0">
                <a:solidFill>
                  <a:schemeClr val="bg1"/>
                </a:solidFill>
              </a:rPr>
              <a:t>GİRİŞ</a:t>
            </a:r>
            <a:endParaRPr lang="en-US" sz="6000" dirty="0"/>
          </a:p>
        </p:txBody>
      </p:sp>
      <p:sp>
        <p:nvSpPr>
          <p:cNvPr id="14" name="TextBox 3">
            <a:extLst>
              <a:ext uri="{FF2B5EF4-FFF2-40B4-BE49-F238E27FC236}">
                <a16:creationId xmlns:a16="http://schemas.microsoft.com/office/drawing/2014/main" id="{74406676-F3CD-F329-F48A-1573B42B643A}"/>
              </a:ext>
            </a:extLst>
          </p:cNvPr>
          <p:cNvSpPr txBox="1"/>
          <p:nvPr/>
        </p:nvSpPr>
        <p:spPr>
          <a:xfrm>
            <a:off x="1238106" y="27490099"/>
            <a:ext cx="14456464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dirty="0"/>
              <a:t>Materyal ve Yöntem aşağıdaki gibi yazılmalıdır.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-Sistemin tasarım detayları (3D çizimler, elektronik devre şemaları, yazılım algoritmaları vb.)</a:t>
            </a:r>
          </a:p>
          <a:p>
            <a:pPr algn="just"/>
            <a:r>
              <a:rPr lang="tr-TR" sz="2400" dirty="0"/>
              <a:t>-Mühendislik hesaplamaları</a:t>
            </a:r>
          </a:p>
          <a:p>
            <a:pPr algn="just"/>
            <a:r>
              <a:rPr lang="tr-TR" sz="2400" dirty="0"/>
              <a:t>-Tablo ve şekillerle desteklenmelidir.</a:t>
            </a:r>
          </a:p>
          <a:p>
            <a:pPr algn="just"/>
            <a:endParaRPr lang="tr-TR" sz="3200" dirty="0"/>
          </a:p>
          <a:p>
            <a:pPr algn="just"/>
            <a:endParaRPr lang="tr-TR" sz="3200" dirty="0"/>
          </a:p>
        </p:txBody>
      </p:sp>
      <p:sp>
        <p:nvSpPr>
          <p:cNvPr id="15" name="TextBox 3">
            <a:extLst>
              <a:ext uri="{FF2B5EF4-FFF2-40B4-BE49-F238E27FC236}">
                <a16:creationId xmlns:a16="http://schemas.microsoft.com/office/drawing/2014/main" id="{0C8F4ECA-7517-3F5F-CF64-CB7DC86D6B2B}"/>
              </a:ext>
            </a:extLst>
          </p:cNvPr>
          <p:cNvSpPr txBox="1"/>
          <p:nvPr/>
        </p:nvSpPr>
        <p:spPr>
          <a:xfrm>
            <a:off x="16680214" y="12925881"/>
            <a:ext cx="14456464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dirty="0"/>
              <a:t>Sonuç ve Tartışma aşağıdaki gibi yazılmalıdır.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-Mühendislik hesaplamalarının veya deney/ölçüm sonuçları sunulmalıdır.</a:t>
            </a:r>
          </a:p>
          <a:p>
            <a:pPr algn="just"/>
            <a:r>
              <a:rPr lang="tr-TR" sz="2400" dirty="0"/>
              <a:t>-Maliyet analizi hakkında bilgi verilmelidir.</a:t>
            </a:r>
          </a:p>
          <a:p>
            <a:pPr algn="just"/>
            <a:r>
              <a:rPr lang="tr-TR" sz="2400" dirty="0"/>
              <a:t>-Elde edilen sonuçlar ilgili literatür ile karşılaştırılmalıdır.</a:t>
            </a:r>
          </a:p>
          <a:p>
            <a:pPr algn="just"/>
            <a:endParaRPr lang="tr-TR" sz="3200" dirty="0"/>
          </a:p>
          <a:p>
            <a:pPr algn="just"/>
            <a:endParaRPr lang="tr-TR" sz="3200" dirty="0"/>
          </a:p>
        </p:txBody>
      </p:sp>
      <p:sp>
        <p:nvSpPr>
          <p:cNvPr id="17" name="TextBox 3">
            <a:extLst>
              <a:ext uri="{FF2B5EF4-FFF2-40B4-BE49-F238E27FC236}">
                <a16:creationId xmlns:a16="http://schemas.microsoft.com/office/drawing/2014/main" id="{2B09F536-F56B-A2B2-3A85-01DDBD1B25C8}"/>
              </a:ext>
            </a:extLst>
          </p:cNvPr>
          <p:cNvSpPr txBox="1"/>
          <p:nvPr/>
        </p:nvSpPr>
        <p:spPr>
          <a:xfrm>
            <a:off x="16680214" y="39914865"/>
            <a:ext cx="144564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dirty="0"/>
              <a:t>Gelecek çalışmalar hakkında okuyucu tavsiyeler iletilebilir. </a:t>
            </a:r>
          </a:p>
          <a:p>
            <a:pPr algn="just"/>
            <a:endParaRPr lang="tr-TR" sz="3200" dirty="0"/>
          </a:p>
        </p:txBody>
      </p:sp>
      <p:sp>
        <p:nvSpPr>
          <p:cNvPr id="23" name="TextBox 3">
            <a:extLst>
              <a:ext uri="{FF2B5EF4-FFF2-40B4-BE49-F238E27FC236}">
                <a16:creationId xmlns:a16="http://schemas.microsoft.com/office/drawing/2014/main" id="{6B61CFB0-9EA5-1BFE-F63B-3869B447F985}"/>
              </a:ext>
            </a:extLst>
          </p:cNvPr>
          <p:cNvSpPr txBox="1"/>
          <p:nvPr/>
        </p:nvSpPr>
        <p:spPr>
          <a:xfrm>
            <a:off x="16826260" y="44049972"/>
            <a:ext cx="144564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dirty="0"/>
              <a:t>Bazı temel referanslar bu alanda verilmelidir. Tüm referans listesi eklenmemelidir. Bu alanda gerekirse yazı boyutu küçültülebilir.  </a:t>
            </a:r>
          </a:p>
          <a:p>
            <a:pPr algn="just"/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315102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1912</TotalTime>
  <Words>228</Words>
  <Application>Microsoft Office PowerPoint</Application>
  <PresentationFormat>Özel</PresentationFormat>
  <Paragraphs>44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kasım serbest</dc:creator>
  <cp:lastModifiedBy>kserbest</cp:lastModifiedBy>
  <cp:revision>342</cp:revision>
  <dcterms:created xsi:type="dcterms:W3CDTF">2015-09-25T15:22:33Z</dcterms:created>
  <dcterms:modified xsi:type="dcterms:W3CDTF">2025-12-25T09:58:03Z</dcterms:modified>
</cp:coreProperties>
</file>